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embeddedFontLst>
    <p:embeddedFont>
      <p:font typeface="Calibri" pitchFamily="34" charset="0"/>
      <p:regular r:id="rId35"/>
      <p:bold r:id="rId36"/>
      <p:italic r:id="rId37"/>
      <p:boldItalic r:id="rId38"/>
    </p:embeddedFont>
    <p:embeddedFont>
      <p:font typeface="Arial Black" pitchFamily="34" charset="0"/>
      <p:bold r:id="rId39"/>
    </p:embeddedFont>
    <p:embeddedFont>
      <p:font typeface="Questrial" charset="0"/>
      <p:regular r:id="rId4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1" roundtripDataSignature="AMtx7mgk9PLv5v2s+JHKHz3uUi0YQp78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3.fntdata"/><Relationship Id="rId40" Type="http://schemas.openxmlformats.org/officeDocument/2006/relationships/font" Target="fonts/font6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1.fntdata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" name="Google Shape;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51" name="Google Shape;51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21</a:t>
            </a:fld>
            <a:endParaRPr/>
          </a:p>
        </p:txBody>
      </p:sp>
      <p:sp>
        <p:nvSpPr>
          <p:cNvPr id="200" name="Google Shape;20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1" name="Google Shape;201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  <a:defRPr>
                <a:solidFill>
                  <a:schemeClr val="accent1"/>
                </a:solidFill>
              </a:defRPr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–"/>
              <a:defRPr>
                <a:solidFill>
                  <a:schemeClr val="accent1"/>
                </a:solidFill>
              </a:defRPr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>
                <a:solidFill>
                  <a:schemeClr val="accent1"/>
                </a:solidFill>
              </a:defRPr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–"/>
              <a:defRPr>
                <a:solidFill>
                  <a:schemeClr val="accent1"/>
                </a:solidFill>
              </a:defRPr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»"/>
              <a:defRPr>
                <a:solidFill>
                  <a:schemeClr val="accen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0" name="Google Shape;20;p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2"/>
          <p:cNvSpPr txBox="1">
            <a:spLocks noGrp="1"/>
          </p:cNvSpPr>
          <p:nvPr>
            <p:ph type="subTitle" idx="1"/>
          </p:nvPr>
        </p:nvSpPr>
        <p:spPr>
          <a:xfrm>
            <a:off x="838200" y="3429000"/>
            <a:ext cx="70866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ts val="3200"/>
              <a:buNone/>
              <a:defRPr>
                <a:solidFill>
                  <a:srgbClr val="C00000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cxnSp>
        <p:nvCxnSpPr>
          <p:cNvPr id="24" name="Google Shape;24;p32"/>
          <p:cNvCxnSpPr/>
          <p:nvPr/>
        </p:nvCxnSpPr>
        <p:spPr>
          <a:xfrm>
            <a:off x="839322" y="3352800"/>
            <a:ext cx="7056784" cy="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</p:cxnSp>
      <p:sp>
        <p:nvSpPr>
          <p:cNvPr id="25" name="Google Shape;25;p32"/>
          <p:cNvSpPr txBox="1"/>
          <p:nvPr/>
        </p:nvSpPr>
        <p:spPr>
          <a:xfrm>
            <a:off x="4572000" y="5562600"/>
            <a:ext cx="4572000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 b="1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Created By: 		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 b="1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Amanpreet Kaur &amp;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 b="1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		Sanjeev Kumar 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 b="1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		SME (CSE) LPU</a:t>
            </a:r>
            <a:endParaRPr sz="2000" b="1">
              <a:solidFill>
                <a:srgbClr val="002060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cxnSp>
        <p:nvCxnSpPr>
          <p:cNvPr id="26" name="Google Shape;26;p32"/>
          <p:cNvCxnSpPr/>
          <p:nvPr/>
        </p:nvCxnSpPr>
        <p:spPr>
          <a:xfrm>
            <a:off x="839322" y="3352800"/>
            <a:ext cx="7056784" cy="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</p:cxnSp>
      <p:pic>
        <p:nvPicPr>
          <p:cNvPr id="27" name="Google Shape;27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244" y="0"/>
            <a:ext cx="9124950" cy="94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33"/>
          <p:cNvSpPr txBox="1"/>
          <p:nvPr/>
        </p:nvSpPr>
        <p:spPr>
          <a:xfrm>
            <a:off x="1953250" y="5958408"/>
            <a:ext cx="7155254" cy="899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Calibri"/>
              <a:buNone/>
            </a:pPr>
            <a:r>
              <a:rPr lang="en-IN" sz="36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cse101@lpu.co.in</a:t>
            </a:r>
            <a:endParaRPr sz="14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" name="Google Shape;31;p33"/>
          <p:cNvCxnSpPr/>
          <p:nvPr/>
        </p:nvCxnSpPr>
        <p:spPr>
          <a:xfrm>
            <a:off x="755576" y="4077072"/>
            <a:ext cx="7056784" cy="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</p:cxnSp>
      <p:sp>
        <p:nvSpPr>
          <p:cNvPr id="32" name="Google Shape;32;p33"/>
          <p:cNvSpPr txBox="1">
            <a:spLocks noGrp="1"/>
          </p:cNvSpPr>
          <p:nvPr>
            <p:ph type="title"/>
          </p:nvPr>
        </p:nvSpPr>
        <p:spPr>
          <a:xfrm>
            <a:off x="685800" y="4114800"/>
            <a:ext cx="7155254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  <a:defRPr>
                <a:solidFill>
                  <a:srgbClr val="C0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4"/>
          <p:cNvSpPr txBox="1">
            <a:spLocks noGrp="1"/>
          </p:cNvSpPr>
          <p:nvPr>
            <p:ph type="body" idx="1"/>
          </p:nvPr>
        </p:nvSpPr>
        <p:spPr>
          <a:xfrm>
            <a:off x="0" y="685800"/>
            <a:ext cx="6400800" cy="5486400"/>
          </a:xfrm>
          <a:prstGeom prst="rect">
            <a:avLst/>
          </a:prstGeom>
          <a:solidFill>
            <a:srgbClr val="FFE593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4"/>
          <p:cNvSpPr txBox="1">
            <a:spLocks noGrp="1"/>
          </p:cNvSpPr>
          <p:nvPr>
            <p:ph type="body" idx="2"/>
          </p:nvPr>
        </p:nvSpPr>
        <p:spPr>
          <a:xfrm>
            <a:off x="6553200" y="685800"/>
            <a:ext cx="25908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itle Slide">
  <p:cSld name="1_Title Slid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5"/>
          <p:cNvSpPr/>
          <p:nvPr/>
        </p:nvSpPr>
        <p:spPr>
          <a:xfrm>
            <a:off x="6705600" y="838200"/>
            <a:ext cx="24384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8" name="Google Shape;38;p35"/>
          <p:cNvSpPr txBox="1">
            <a:spLocks noGrp="1"/>
          </p:cNvSpPr>
          <p:nvPr>
            <p:ph type="body" idx="1"/>
          </p:nvPr>
        </p:nvSpPr>
        <p:spPr>
          <a:xfrm>
            <a:off x="0" y="6553200"/>
            <a:ext cx="2743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sz="1200">
                <a:solidFill>
                  <a:srgbClr val="7F7F7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304800" algn="l"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1200"/>
              <a:buChar char="–"/>
              <a:defRPr sz="1200">
                <a:solidFill>
                  <a:srgbClr val="7F7F7F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1371600" lvl="2" indent="-304800" algn="l"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1200"/>
              <a:buChar char="•"/>
              <a:defRPr sz="1200">
                <a:solidFill>
                  <a:srgbClr val="7F7F7F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1200"/>
              <a:buChar char="–"/>
              <a:defRPr sz="1200">
                <a:solidFill>
                  <a:srgbClr val="7F7F7F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1200"/>
              <a:buChar char="»"/>
              <a:defRPr sz="1200">
                <a:solidFill>
                  <a:srgbClr val="7F7F7F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9" name="Google Shape;39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24950" cy="94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ection Header">
  <p:cSld name="2_Section Head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36"/>
          <p:cNvSpPr txBox="1"/>
          <p:nvPr/>
        </p:nvSpPr>
        <p:spPr>
          <a:xfrm>
            <a:off x="1953250" y="5958408"/>
            <a:ext cx="7155254" cy="899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Calibri"/>
              <a:buNone/>
            </a:pPr>
            <a:r>
              <a:rPr lang="en-IN" sz="36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cse101@lpu.co.in</a:t>
            </a:r>
            <a:endParaRPr sz="14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3" name="Google Shape;43;p36"/>
          <p:cNvCxnSpPr/>
          <p:nvPr/>
        </p:nvCxnSpPr>
        <p:spPr>
          <a:xfrm>
            <a:off x="755576" y="4077072"/>
            <a:ext cx="7056784" cy="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</p:cxnSp>
      <p:sp>
        <p:nvSpPr>
          <p:cNvPr id="44" name="Google Shape;44;p36"/>
          <p:cNvSpPr txBox="1">
            <a:spLocks noGrp="1"/>
          </p:cNvSpPr>
          <p:nvPr>
            <p:ph type="title"/>
          </p:nvPr>
        </p:nvSpPr>
        <p:spPr>
          <a:xfrm>
            <a:off x="685800" y="4114800"/>
            <a:ext cx="7155254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0" y="0"/>
            <a:ext cx="9124950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9"/>
          <p:cNvSpPr txBox="1"/>
          <p:nvPr/>
        </p:nvSpPr>
        <p:spPr>
          <a:xfrm>
            <a:off x="0" y="6553200"/>
            <a:ext cx="2743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</a:pPr>
            <a:r>
              <a:rPr lang="en-IN" sz="1200" b="0" i="0" u="none" strike="noStrike" cap="none">
                <a:solidFill>
                  <a:srgbClr val="7F7F7F"/>
                </a:solidFill>
                <a:latin typeface="Arial Black"/>
                <a:ea typeface="Arial Black"/>
                <a:cs typeface="Arial Black"/>
                <a:sym typeface="Arial Black"/>
              </a:rPr>
              <a:t>©LPU CSE101 C Programming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7F7F7F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95" y="10459"/>
            <a:ext cx="9139237" cy="944452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/>
              <a:t>CSE101-Lec# 18,19</a:t>
            </a:r>
            <a:endParaRPr/>
          </a:p>
        </p:txBody>
      </p:sp>
      <p:sp>
        <p:nvSpPr>
          <p:cNvPr id="55" name="Google Shape;55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</a:pPr>
            <a:r>
              <a:rPr lang="en-IN"/>
              <a:t>Pointers in C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IN" sz="2400"/>
              <a:t>Program example-Finding area of circle using pointers</a:t>
            </a:r>
            <a:endParaRPr sz="2400"/>
          </a:p>
        </p:txBody>
      </p:sp>
      <p:sp>
        <p:nvSpPr>
          <p:cNvPr id="138" name="Google Shape;138;p10"/>
          <p:cNvSpPr txBox="1">
            <a:spLocks noGrp="1"/>
          </p:cNvSpPr>
          <p:nvPr>
            <p:ph type="body" idx="1"/>
          </p:nvPr>
        </p:nvSpPr>
        <p:spPr>
          <a:xfrm>
            <a:off x="152400" y="1295400"/>
            <a:ext cx="8991600" cy="483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 dirty="0"/>
              <a:t>#include&lt;</a:t>
            </a:r>
            <a:r>
              <a:rPr lang="en-IN" sz="1800" dirty="0" err="1"/>
              <a:t>stdio.h</a:t>
            </a:r>
            <a:r>
              <a:rPr lang="en-IN" sz="1800" dirty="0"/>
              <a:t>&gt;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 dirty="0" err="1"/>
              <a:t>int</a:t>
            </a:r>
            <a:r>
              <a:rPr lang="en-IN" sz="1800" dirty="0"/>
              <a:t> main()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 dirty="0"/>
              <a:t>{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 dirty="0"/>
              <a:t>	double </a:t>
            </a:r>
            <a:r>
              <a:rPr lang="en-IN" sz="1800" dirty="0" err="1"/>
              <a:t>radius,area</a:t>
            </a:r>
            <a:r>
              <a:rPr lang="en-IN" sz="1800" dirty="0"/>
              <a:t>=0.0;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 dirty="0"/>
              <a:t>	double *</a:t>
            </a:r>
            <a:r>
              <a:rPr lang="en-IN" sz="1800" dirty="0" err="1"/>
              <a:t>pradius</a:t>
            </a:r>
            <a:r>
              <a:rPr lang="en-IN" sz="1800" dirty="0"/>
              <a:t>=&amp;radius,*</a:t>
            </a:r>
            <a:r>
              <a:rPr lang="en-IN" sz="1800" dirty="0" err="1"/>
              <a:t>parea</a:t>
            </a:r>
            <a:r>
              <a:rPr lang="en-IN" sz="1800" dirty="0"/>
              <a:t>=&amp;area;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 dirty="0"/>
              <a:t>	</a:t>
            </a:r>
            <a:r>
              <a:rPr lang="en-IN" sz="1800" dirty="0" err="1"/>
              <a:t>printf</a:t>
            </a:r>
            <a:r>
              <a:rPr lang="en-IN" sz="1800" dirty="0"/>
              <a:t>("\n Enter the radius of the circle:");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 dirty="0"/>
              <a:t>	</a:t>
            </a:r>
            <a:r>
              <a:rPr lang="en-IN" sz="1800" dirty="0" err="1"/>
              <a:t>scanf</a:t>
            </a:r>
            <a:r>
              <a:rPr lang="en-IN" sz="1800" dirty="0"/>
              <a:t>("%</a:t>
            </a:r>
            <a:r>
              <a:rPr lang="en-IN" sz="1800" dirty="0" err="1"/>
              <a:t>lf",pradius</a:t>
            </a:r>
            <a:r>
              <a:rPr lang="en-IN" sz="1800" dirty="0"/>
              <a:t>);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 dirty="0"/>
              <a:t>	*</a:t>
            </a:r>
            <a:r>
              <a:rPr lang="en-IN" sz="1800" dirty="0" err="1"/>
              <a:t>parea</a:t>
            </a:r>
            <a:r>
              <a:rPr lang="en-IN" sz="1800" dirty="0"/>
              <a:t>=3.14*(*</a:t>
            </a:r>
            <a:r>
              <a:rPr lang="en-IN" sz="1800" dirty="0" err="1"/>
              <a:t>pradius</a:t>
            </a:r>
            <a:r>
              <a:rPr lang="en-IN" sz="1800" dirty="0"/>
              <a:t>)*(*</a:t>
            </a:r>
            <a:r>
              <a:rPr lang="en-IN" sz="1800" dirty="0" err="1"/>
              <a:t>pradius</a:t>
            </a:r>
            <a:r>
              <a:rPr lang="en-IN" sz="1800" dirty="0"/>
              <a:t>);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 dirty="0"/>
              <a:t>                  </a:t>
            </a:r>
            <a:r>
              <a:rPr lang="en-IN" sz="1800" dirty="0" err="1"/>
              <a:t>printf</a:t>
            </a:r>
            <a:r>
              <a:rPr lang="en-IN" sz="1800" dirty="0"/>
              <a:t>("\n The area of the circle with radius %.2lf = %.2lf",*</a:t>
            </a:r>
            <a:r>
              <a:rPr lang="en-IN" sz="1800" dirty="0" err="1"/>
              <a:t>pradius</a:t>
            </a:r>
            <a:r>
              <a:rPr lang="en-IN" sz="1800" dirty="0"/>
              <a:t>,*</a:t>
            </a:r>
            <a:r>
              <a:rPr lang="en-IN" sz="1800" dirty="0" err="1"/>
              <a:t>parea</a:t>
            </a:r>
            <a:r>
              <a:rPr lang="en-IN" sz="1800" dirty="0"/>
              <a:t>);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 dirty="0"/>
              <a:t>	return 0;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 dirty="0"/>
              <a:t>}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IN" sz="2400"/>
              <a:t>Program example-Factorial of a number using pointer</a:t>
            </a:r>
            <a:endParaRPr sz="2400"/>
          </a:p>
        </p:txBody>
      </p:sp>
      <p:sp>
        <p:nvSpPr>
          <p:cNvPr id="144" name="Google Shape;144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#include&lt;stdio.h&gt;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int main()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{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	int i,n,fact=1;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	int *pn,*pfact;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	pn=&amp;n;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	pfact=&amp;fact;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	printf("\n Enter number:");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	scanf("%d",pn);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	for(i=1;i&lt;=*pn;i++)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	{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		*pfact=*pfact*i;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	}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	printf("\n Factorial of number is:%d",*pfact);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	return 0;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}</a:t>
            </a:r>
            <a:endParaRPr/>
          </a:p>
          <a:p>
            <a:pPr marL="342900" lvl="0" indent="-23114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endParaRPr sz="176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IN" sz="2800"/>
              <a:t>Program example-Reverse of a number using pointers</a:t>
            </a:r>
            <a:endParaRPr sz="2800"/>
          </a:p>
        </p:txBody>
      </p:sp>
      <p:sp>
        <p:nvSpPr>
          <p:cNvPr id="150" name="Google Shape;150;p12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#include &lt;stdio.h&gt;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int main()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{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    int n, reversedNumber = 0, remainder;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    int *pn,*prn,*pr;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    pn=&amp;n;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    prn=&amp;reversedNumber;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    pr=&amp;remainder;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    printf("Enter an integer: ");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    scanf("%d", pn);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    while(*pn != 0)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    {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        *pr = *pn%10;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        *prn = *prn*10 + *pr;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        *pn = *pn/10;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    }</a:t>
            </a:r>
            <a:endParaRPr sz="1520"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    printf("Reversed Number = %d",*prn);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endParaRPr sz="1520"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    return 0;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}</a:t>
            </a:r>
            <a:endParaRPr/>
          </a:p>
          <a:p>
            <a:pPr marL="342900" lvl="0" indent="-24638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endParaRPr sz="1520"/>
          </a:p>
          <a:p>
            <a:pPr marL="342900" lvl="0" indent="-24638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endParaRPr sz="152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/>
              <a:t>Types of pointers</a:t>
            </a:r>
            <a:endParaRPr/>
          </a:p>
        </p:txBody>
      </p:sp>
      <p:sp>
        <p:nvSpPr>
          <p:cNvPr id="156" name="Google Shape;156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</a:pPr>
            <a:r>
              <a:rPr lang="en-IN"/>
              <a:t>Null pointer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</a:pPr>
            <a:r>
              <a:rPr lang="en-IN"/>
              <a:t>Wild pointer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</a:pPr>
            <a:r>
              <a:rPr lang="en-IN"/>
              <a:t>Generic pointer(or void) pointer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</a:pPr>
            <a:r>
              <a:rPr lang="en-IN"/>
              <a:t>Constant pointer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</a:pPr>
            <a:r>
              <a:rPr lang="en-IN"/>
              <a:t>Dangling pointer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/>
              <a:t>Null pointer</a:t>
            </a:r>
            <a:endParaRPr/>
          </a:p>
        </p:txBody>
      </p:sp>
      <p:sp>
        <p:nvSpPr>
          <p:cNvPr id="162" name="Google Shape;162;p14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3820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Char char="•"/>
            </a:pPr>
            <a:r>
              <a:rPr lang="en-IN" sz="2240"/>
              <a:t>A Null Pointer is a pointer that does not point to any memory location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accent1"/>
              </a:buClr>
              <a:buSzPts val="2240"/>
              <a:buChar char="•"/>
            </a:pPr>
            <a:r>
              <a:rPr lang="en-IN" sz="2240"/>
              <a:t>It is used to initialize a pointer variable when the pointer does not point to a valid memory address.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accent1"/>
              </a:buClr>
              <a:buSzPts val="2240"/>
              <a:buChar char="•"/>
            </a:pPr>
            <a:r>
              <a:rPr lang="en-IN" sz="2240"/>
              <a:t>So, if we don’t know in the initial phases, where the pointer will point? , it is better to initialize pointer with NULL address</a:t>
            </a:r>
            <a:endParaRPr/>
          </a:p>
          <a:p>
            <a:pPr marL="342900" lvl="0" indent="-342900" algn="l" rtl="0">
              <a:lnSpc>
                <a:spcPct val="105000"/>
              </a:lnSpc>
              <a:spcBef>
                <a:spcPts val="448"/>
              </a:spcBef>
              <a:spcAft>
                <a:spcPts val="0"/>
              </a:spcAft>
              <a:buClr>
                <a:srgbClr val="0070C0"/>
              </a:buClr>
              <a:buSzPts val="2240"/>
              <a:buFont typeface="Calibri"/>
              <a:buNone/>
            </a:pPr>
            <a:r>
              <a:rPr lang="en-IN" sz="2240">
                <a:solidFill>
                  <a:srgbClr val="0070C0"/>
                </a:solidFill>
              </a:rPr>
              <a:t>To declare a null pointer you may use the predefined constant NULL, </a:t>
            </a:r>
            <a:endParaRPr/>
          </a:p>
          <a:p>
            <a:pPr marL="342900" lvl="0" indent="-342900" algn="l" rtl="0">
              <a:lnSpc>
                <a:spcPct val="105000"/>
              </a:lnSpc>
              <a:spcBef>
                <a:spcPts val="448"/>
              </a:spcBef>
              <a:spcAft>
                <a:spcPts val="0"/>
              </a:spcAft>
              <a:buClr>
                <a:srgbClr val="0070C0"/>
              </a:buClr>
              <a:buSzPts val="2240"/>
              <a:buFont typeface="Calibri"/>
              <a:buNone/>
            </a:pPr>
            <a:r>
              <a:rPr lang="en-IN" sz="2240">
                <a:solidFill>
                  <a:srgbClr val="0070C0"/>
                </a:solidFill>
              </a:rPr>
              <a:t>	int *ptr = NULL; </a:t>
            </a:r>
            <a:endParaRPr sz="2240">
              <a:solidFill>
                <a:srgbClr val="0070C0"/>
              </a:solidFill>
            </a:endParaRPr>
          </a:p>
          <a:p>
            <a:pPr marL="342900" lvl="0" indent="-342900" algn="l" rtl="0">
              <a:lnSpc>
                <a:spcPct val="105000"/>
              </a:lnSpc>
              <a:spcBef>
                <a:spcPts val="448"/>
              </a:spcBef>
              <a:spcAft>
                <a:spcPts val="0"/>
              </a:spcAft>
              <a:buClr>
                <a:srgbClr val="0070C0"/>
              </a:buClr>
              <a:buSzPts val="2240"/>
              <a:buFont typeface="Calibri"/>
              <a:buNone/>
            </a:pPr>
            <a:r>
              <a:rPr lang="en-IN" sz="2240">
                <a:solidFill>
                  <a:srgbClr val="0070C0"/>
                </a:solidFill>
              </a:rPr>
              <a:t>    or</a:t>
            </a:r>
            <a:endParaRPr/>
          </a:p>
          <a:p>
            <a:pPr marL="342900" lvl="0" indent="-342900" algn="l" rtl="0">
              <a:lnSpc>
                <a:spcPct val="105000"/>
              </a:lnSpc>
              <a:spcBef>
                <a:spcPts val="448"/>
              </a:spcBef>
              <a:spcAft>
                <a:spcPts val="0"/>
              </a:spcAft>
              <a:buClr>
                <a:srgbClr val="0070C0"/>
              </a:buClr>
              <a:buSzPts val="2240"/>
              <a:buFont typeface="Calibri"/>
              <a:buNone/>
            </a:pPr>
            <a:r>
              <a:rPr lang="en-IN" sz="2240">
                <a:solidFill>
                  <a:srgbClr val="0070C0"/>
                </a:solidFill>
              </a:rPr>
              <a:t>     int *ptr=0;</a:t>
            </a:r>
            <a:endParaRPr/>
          </a:p>
          <a:p>
            <a:pPr marL="342900" lvl="0" indent="-342900" algn="l" rtl="0">
              <a:lnSpc>
                <a:spcPct val="105000"/>
              </a:lnSpc>
              <a:spcBef>
                <a:spcPts val="448"/>
              </a:spcBef>
              <a:spcAft>
                <a:spcPts val="0"/>
              </a:spcAft>
              <a:buClr>
                <a:srgbClr val="0070C0"/>
              </a:buClr>
              <a:buSzPts val="2240"/>
              <a:buFont typeface="Calibri"/>
              <a:buNone/>
            </a:pPr>
            <a:r>
              <a:rPr lang="en-IN" sz="2240">
                <a:solidFill>
                  <a:srgbClr val="0070C0"/>
                </a:solidFill>
              </a:rPr>
              <a:t> We can overwrite the NULL address hold by NULL pointer with some valid address also, in the later stages of program</a:t>
            </a:r>
            <a:endParaRPr/>
          </a:p>
          <a:p>
            <a:pPr marL="342900" lvl="0" indent="-342900" algn="l" rtl="0">
              <a:lnSpc>
                <a:spcPct val="105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Calibri"/>
              <a:buNone/>
            </a:pPr>
            <a:r>
              <a:rPr lang="en-IN" sz="2240" b="1" i="1">
                <a:solidFill>
                  <a:schemeClr val="dk1"/>
                </a:solidFill>
              </a:rPr>
              <a:t>Note: It is invalid to dereference a null pointer.</a:t>
            </a:r>
            <a:endParaRPr sz="2240" b="1" i="1">
              <a:solidFill>
                <a:schemeClr val="dk1"/>
              </a:solidFill>
            </a:endParaRPr>
          </a:p>
          <a:p>
            <a:pPr marL="342900" lvl="0" indent="-20066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accent1"/>
              </a:buClr>
              <a:buSzPts val="2240"/>
              <a:buNone/>
            </a:pPr>
            <a:endParaRPr sz="224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/>
              <a:t>Example</a:t>
            </a:r>
            <a:endParaRPr/>
          </a:p>
        </p:txBody>
      </p:sp>
      <p:sp>
        <p:nvSpPr>
          <p:cNvPr id="168" name="Google Shape;168;p15"/>
          <p:cNvSpPr txBox="1">
            <a:spLocks noGrp="1"/>
          </p:cNvSpPr>
          <p:nvPr>
            <p:ph type="body" idx="1"/>
          </p:nvPr>
        </p:nvSpPr>
        <p:spPr>
          <a:xfrm>
            <a:off x="76200" y="1600200"/>
            <a:ext cx="9067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 dirty="0"/>
              <a:t>#include&lt;</a:t>
            </a:r>
            <a:r>
              <a:rPr lang="en-IN" sz="1800" dirty="0" err="1"/>
              <a:t>stdio.h</a:t>
            </a:r>
            <a:r>
              <a:rPr lang="en-IN" sz="1800" dirty="0"/>
              <a:t>&gt;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 dirty="0" err="1"/>
              <a:t>int</a:t>
            </a:r>
            <a:r>
              <a:rPr lang="en-IN" sz="1800" dirty="0"/>
              <a:t> main()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 dirty="0"/>
              <a:t>{</a:t>
            </a:r>
            <a:endParaRPr sz="180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 dirty="0"/>
              <a:t>	</a:t>
            </a:r>
            <a:r>
              <a:rPr lang="en-IN" sz="1800" dirty="0" err="1"/>
              <a:t>int</a:t>
            </a:r>
            <a:r>
              <a:rPr lang="en-IN" sz="1800" dirty="0"/>
              <a:t> *</a:t>
            </a:r>
            <a:r>
              <a:rPr lang="en-IN" sz="1800" dirty="0" err="1"/>
              <a:t>ptr</a:t>
            </a:r>
            <a:r>
              <a:rPr lang="en-IN" sz="1800" dirty="0"/>
              <a:t>=NULL;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 dirty="0"/>
              <a:t>	</a:t>
            </a:r>
            <a:r>
              <a:rPr lang="en-IN" sz="1800" dirty="0" err="1"/>
              <a:t>int</a:t>
            </a:r>
            <a:r>
              <a:rPr lang="en-IN" sz="1800" dirty="0"/>
              <a:t> a=10;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 dirty="0"/>
              <a:t>	</a:t>
            </a:r>
            <a:r>
              <a:rPr lang="en-IN" sz="1800" dirty="0" err="1"/>
              <a:t>printf</a:t>
            </a:r>
            <a:r>
              <a:rPr lang="en-IN" sz="1800" dirty="0"/>
              <a:t>("%</a:t>
            </a:r>
            <a:r>
              <a:rPr lang="en-IN" sz="1800" dirty="0" err="1"/>
              <a:t>u",ptr</a:t>
            </a:r>
            <a:r>
              <a:rPr lang="en-IN" sz="1800" dirty="0"/>
              <a:t>);// 0 will be displayed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 dirty="0"/>
              <a:t>                  </a:t>
            </a:r>
            <a:r>
              <a:rPr lang="en-IN" sz="1800" dirty="0" err="1"/>
              <a:t>printf</a:t>
            </a:r>
            <a:r>
              <a:rPr lang="en-IN" sz="1800" dirty="0"/>
              <a:t>(“%d”,*</a:t>
            </a:r>
            <a:r>
              <a:rPr lang="en-IN" sz="1800" dirty="0" err="1"/>
              <a:t>ptr</a:t>
            </a:r>
            <a:r>
              <a:rPr lang="en-IN" sz="1800" dirty="0"/>
              <a:t>);//Invalid(Dereferencing), as </a:t>
            </a:r>
            <a:r>
              <a:rPr lang="en-IN" sz="1800" dirty="0" err="1"/>
              <a:t>ptr</a:t>
            </a:r>
            <a:r>
              <a:rPr lang="en-IN" sz="1800" dirty="0"/>
              <a:t> is NULL at this point.</a:t>
            </a:r>
            <a:endParaRPr sz="180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 dirty="0"/>
              <a:t>	</a:t>
            </a:r>
            <a:r>
              <a:rPr lang="en-IN" sz="1800" dirty="0" err="1"/>
              <a:t>ptr</a:t>
            </a:r>
            <a:r>
              <a:rPr lang="en-IN" sz="1800" dirty="0"/>
              <a:t>=&amp;a;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 dirty="0"/>
              <a:t>       </a:t>
            </a:r>
            <a:r>
              <a:rPr lang="en-IN" sz="1800" dirty="0" err="1"/>
              <a:t>printf</a:t>
            </a:r>
            <a:r>
              <a:rPr lang="en-IN" sz="1800" dirty="0"/>
              <a:t>("\</a:t>
            </a:r>
            <a:r>
              <a:rPr lang="en-IN" sz="1800" dirty="0" err="1"/>
              <a:t>n%d</a:t>
            </a:r>
            <a:r>
              <a:rPr lang="en-IN" sz="1800" dirty="0"/>
              <a:t>",*</a:t>
            </a:r>
            <a:r>
              <a:rPr lang="en-IN" sz="1800" dirty="0" err="1"/>
              <a:t>ptr</a:t>
            </a:r>
            <a:r>
              <a:rPr lang="en-IN" sz="1800" dirty="0"/>
              <a:t>);//Now it is allowed, as NULL pointer has starting pointing somewhere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 dirty="0"/>
              <a:t>	return 0;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 dirty="0"/>
              <a:t>}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/>
              <a:t>Wild pointer</a:t>
            </a:r>
            <a:endParaRPr/>
          </a:p>
        </p:txBody>
      </p:sp>
      <p:sp>
        <p:nvSpPr>
          <p:cNvPr id="174" name="Google Shape;174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</a:pPr>
            <a:r>
              <a:rPr lang="en-IN" sz="2800"/>
              <a:t>Pointer which are not initialized during its definition holding some junk value( or Garbage address) are Wild pointer.</a:t>
            </a:r>
            <a:endParaRPr/>
          </a:p>
          <a:p>
            <a:pPr marL="342900" lvl="0" indent="-342900" algn="just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</a:pPr>
            <a:r>
              <a:rPr lang="en-IN" sz="2800"/>
              <a:t>Example of wild pointer:</a:t>
            </a:r>
            <a:endParaRPr/>
          </a:p>
          <a:p>
            <a:pPr marL="342900" lvl="0" indent="-342900" algn="just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en-IN" sz="2800"/>
              <a:t>    		</a:t>
            </a:r>
            <a:r>
              <a:rPr lang="en-IN" sz="2800">
                <a:solidFill>
                  <a:srgbClr val="FF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int *ptr;</a:t>
            </a:r>
            <a:endParaRPr sz="2800"/>
          </a:p>
          <a:p>
            <a:pPr marL="342900" lvl="0" indent="-342900" algn="just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</a:pPr>
            <a:r>
              <a:rPr lang="en-IN" sz="2800"/>
              <a:t>Every pointer when it is not initialized is defined as a wild pointer.</a:t>
            </a:r>
            <a:endParaRPr/>
          </a:p>
          <a:p>
            <a:pPr marL="342900" lvl="0" indent="-342900" algn="just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</a:pPr>
            <a:r>
              <a:rPr lang="en-IN" sz="2800"/>
              <a:t>As pointer get initialized, start pointing to some variable its defined as pointer, not a wild one.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/>
              <a:t>Example</a:t>
            </a:r>
            <a:endParaRPr/>
          </a:p>
        </p:txBody>
      </p:sp>
      <p:sp>
        <p:nvSpPr>
          <p:cNvPr id="180" name="Google Shape;180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/>
              <a:t>#include&lt;stdio.h&gt;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/>
              <a:t>int main()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/>
              <a:t>{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/>
              <a:t>                  int *ptr;//Wild pointer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/>
              <a:t>	int a=10;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/>
              <a:t>	//printf("%u",ptr);//Gives garbage address value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/>
              <a:t>	//printf("\n%d",*ptr);//Gives garbage value stored in the garbage address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/>
              <a:t>	ptr=&amp;a;//Now ptr is not a wild pointer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/>
              <a:t>	printf("\n%d",*ptr);//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/>
              <a:t>	return 0;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/>
              <a:t>}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/>
              <a:t>Void pointer</a:t>
            </a:r>
            <a:endParaRPr/>
          </a:p>
        </p:txBody>
      </p:sp>
      <p:sp>
        <p:nvSpPr>
          <p:cNvPr id="186" name="Google Shape;186;p18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20"/>
              <a:buChar char="•"/>
            </a:pPr>
            <a:r>
              <a:rPr lang="en-IN" sz="2720"/>
              <a:t>Is a pointer that can hold the address of variables of different data types at different times also called generic pointer.</a:t>
            </a:r>
            <a:endParaRPr/>
          </a:p>
          <a:p>
            <a:pPr marL="342900" lvl="0" indent="-342900" algn="just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accent1"/>
              </a:buClr>
              <a:buSzPts val="2720"/>
              <a:buChar char="•"/>
            </a:pPr>
            <a:r>
              <a:rPr lang="en-IN" sz="2720"/>
              <a:t>The syntax for declaring a void pointer is</a:t>
            </a:r>
            <a:endParaRPr/>
          </a:p>
          <a:p>
            <a:pPr marL="342900" lvl="0" indent="-342900" algn="just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rgbClr val="FF0000"/>
              </a:buClr>
              <a:buSzPts val="1870"/>
              <a:buNone/>
            </a:pPr>
            <a:r>
              <a:rPr lang="en-IN" sz="1870" b="1">
                <a:solidFill>
                  <a:srgbClr val="FF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	</a:t>
            </a:r>
            <a:r>
              <a:rPr lang="en-IN" sz="2040" b="1">
                <a:solidFill>
                  <a:srgbClr val="FF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void *pointer_name;</a:t>
            </a:r>
            <a:endParaRPr/>
          </a:p>
          <a:p>
            <a:pPr marL="342900" lvl="0" indent="-342900" algn="just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accent1"/>
              </a:buClr>
              <a:buSzPts val="2720"/>
              <a:buChar char="•"/>
            </a:pPr>
            <a:r>
              <a:rPr lang="en-IN" sz="2720"/>
              <a:t>Here, the keyword </a:t>
            </a:r>
            <a:r>
              <a:rPr lang="en-IN" sz="2720" b="1">
                <a:latin typeface="Droid Sans Mono"/>
                <a:ea typeface="Droid Sans Mono"/>
                <a:cs typeface="Droid Sans Mono"/>
                <a:sym typeface="Droid Sans Mono"/>
              </a:rPr>
              <a:t>void</a:t>
            </a:r>
            <a:r>
              <a:rPr lang="en-IN" sz="2720"/>
              <a:t> represents that the pointer can point to value of any data type.</a:t>
            </a:r>
            <a:endParaRPr/>
          </a:p>
          <a:p>
            <a:pPr marL="342900" lvl="0" indent="-342900" algn="just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accent1"/>
              </a:buClr>
              <a:buSzPts val="2720"/>
              <a:buChar char="•"/>
            </a:pPr>
            <a:r>
              <a:rPr lang="en-IN" sz="2720"/>
              <a:t>But before accessing the value through generic pointer by dereferencing it, it must be properly </a:t>
            </a:r>
            <a:r>
              <a:rPr lang="en-IN" sz="2720" b="1"/>
              <a:t>typecasted</a:t>
            </a:r>
            <a:r>
              <a:rPr lang="en-IN" sz="2720"/>
              <a:t>.</a:t>
            </a:r>
            <a:endParaRPr/>
          </a:p>
          <a:p>
            <a:pPr marL="342900" lvl="0" indent="-342900" algn="just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accent1"/>
              </a:buClr>
              <a:buSzPts val="2720"/>
              <a:buChar char="•"/>
            </a:pPr>
            <a:r>
              <a:rPr lang="en-IN" sz="2720"/>
              <a:t>To Print value stored in pointer variable:</a:t>
            </a:r>
            <a:endParaRPr/>
          </a:p>
          <a:p>
            <a:pPr marL="742950" lvl="1" indent="-285750" algn="just" rtl="0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rgbClr val="FF0000"/>
              </a:buClr>
              <a:buSzPts val="2040"/>
              <a:buNone/>
            </a:pPr>
            <a:r>
              <a:rPr lang="en-IN" sz="2040" b="1">
                <a:solidFill>
                  <a:srgbClr val="FF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*(data_type*) pointer_name;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9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</a:pPr>
            <a:r>
              <a:rPr lang="en-IN" b="1"/>
              <a:t>Limitations of void pointers: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</a:pPr>
            <a:r>
              <a:rPr lang="en-IN"/>
              <a:t>void pointers cannot be directly dereferences. They need to be appropriately typecasted.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</a:pPr>
            <a:r>
              <a:rPr lang="en-IN"/>
              <a:t>Pointer arithmetic cannot be performed on void pointers.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-2286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IN" sz="2800" b="1"/>
              <a:t>Introduction-Pointer declaration and Initialization </a:t>
            </a:r>
            <a:endParaRPr sz="2800" b="1"/>
          </a:p>
        </p:txBody>
      </p:sp>
      <p:sp>
        <p:nvSpPr>
          <p:cNvPr id="61" name="Google Shape;61;p2"/>
          <p:cNvSpPr txBox="1">
            <a:spLocks noGrp="1"/>
          </p:cNvSpPr>
          <p:nvPr>
            <p:ph type="body" idx="1"/>
          </p:nvPr>
        </p:nvSpPr>
        <p:spPr>
          <a:xfrm>
            <a:off x="228600" y="11430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IN" sz="1600" dirty="0">
                <a:solidFill>
                  <a:schemeClr val="dk1"/>
                </a:solidFill>
              </a:rPr>
              <a:t>A pointer is a variable that holds the address of another variable. </a:t>
            </a:r>
            <a:endParaRPr dirty="0"/>
          </a:p>
          <a:p>
            <a:pPr marL="342900" lvl="0" indent="-342900" algn="l" rtl="0">
              <a:lnSpc>
                <a:spcPct val="13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IN" sz="1600" dirty="0">
                <a:solidFill>
                  <a:schemeClr val="dk1"/>
                </a:solidFill>
              </a:rPr>
              <a:t>The general syntax of declaring pointer variable is</a:t>
            </a:r>
            <a:endParaRPr dirty="0"/>
          </a:p>
          <a:p>
            <a:pPr marL="342900" lvl="0" indent="-342900" algn="l" rtl="0">
              <a:lnSpc>
                <a:spcPct val="13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IN" sz="1600" dirty="0">
                <a:solidFill>
                  <a:schemeClr val="dk1"/>
                </a:solidFill>
              </a:rPr>
              <a:t>	</a:t>
            </a:r>
            <a:r>
              <a:rPr lang="en-IN" sz="1600" dirty="0" err="1">
                <a:solidFill>
                  <a:schemeClr val="dk1"/>
                </a:solidFill>
              </a:rPr>
              <a:t>data_type</a:t>
            </a:r>
            <a:r>
              <a:rPr lang="en-IN" sz="1600" dirty="0">
                <a:solidFill>
                  <a:schemeClr val="dk1"/>
                </a:solidFill>
              </a:rPr>
              <a:t> *</a:t>
            </a:r>
            <a:r>
              <a:rPr lang="en-IN" sz="1600" dirty="0" err="1">
                <a:solidFill>
                  <a:schemeClr val="dk1"/>
                </a:solidFill>
              </a:rPr>
              <a:t>ptr_name</a:t>
            </a:r>
            <a:r>
              <a:rPr lang="en-IN" sz="1600" dirty="0">
                <a:solidFill>
                  <a:schemeClr val="dk1"/>
                </a:solidFill>
              </a:rPr>
              <a:t>; </a:t>
            </a:r>
            <a:endParaRPr dirty="0"/>
          </a:p>
          <a:p>
            <a:pPr marL="342900" lvl="0" indent="-342900" algn="l" rtl="0">
              <a:lnSpc>
                <a:spcPct val="13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IN" sz="1600" dirty="0">
                <a:solidFill>
                  <a:schemeClr val="dk1"/>
                </a:solidFill>
              </a:rPr>
              <a:t>	Here, </a:t>
            </a:r>
            <a:r>
              <a:rPr lang="en-IN" sz="1600" dirty="0" err="1">
                <a:solidFill>
                  <a:schemeClr val="dk1"/>
                </a:solidFill>
              </a:rPr>
              <a:t>data_type</a:t>
            </a:r>
            <a:r>
              <a:rPr lang="en-IN" sz="1600" dirty="0">
                <a:solidFill>
                  <a:schemeClr val="dk1"/>
                </a:solidFill>
              </a:rPr>
              <a:t> is the data type of the value that the pointer will point to. For example:</a:t>
            </a:r>
            <a:endParaRPr dirty="0"/>
          </a:p>
          <a:p>
            <a:pPr marL="342900" lvl="0" indent="-342900" algn="l" rtl="0">
              <a:lnSpc>
                <a:spcPct val="13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IN" sz="1600" dirty="0">
                <a:solidFill>
                  <a:schemeClr val="dk1"/>
                </a:solidFill>
              </a:rPr>
              <a:t>	</a:t>
            </a:r>
            <a:r>
              <a:rPr lang="en-IN" sz="1600" b="1" i="1" dirty="0" err="1">
                <a:solidFill>
                  <a:schemeClr val="dk1"/>
                </a:solidFill>
              </a:rPr>
              <a:t>int</a:t>
            </a:r>
            <a:r>
              <a:rPr lang="en-IN" sz="1600" b="1" i="1" dirty="0">
                <a:solidFill>
                  <a:schemeClr val="dk1"/>
                </a:solidFill>
              </a:rPr>
              <a:t> *</a:t>
            </a:r>
            <a:r>
              <a:rPr lang="en-IN" sz="1600" b="1" i="1" dirty="0" err="1">
                <a:solidFill>
                  <a:schemeClr val="dk1"/>
                </a:solidFill>
              </a:rPr>
              <a:t>pnum</a:t>
            </a:r>
            <a:r>
              <a:rPr lang="en-IN" sz="1600" b="1" i="1" dirty="0">
                <a:solidFill>
                  <a:schemeClr val="dk1"/>
                </a:solidFill>
              </a:rPr>
              <a:t>;	char *</a:t>
            </a:r>
            <a:r>
              <a:rPr lang="en-IN" sz="1600" b="1" i="1" dirty="0" err="1">
                <a:solidFill>
                  <a:schemeClr val="dk1"/>
                </a:solidFill>
              </a:rPr>
              <a:t>pch</a:t>
            </a:r>
            <a:r>
              <a:rPr lang="en-IN" sz="1600" b="1" i="1" dirty="0">
                <a:solidFill>
                  <a:schemeClr val="dk1"/>
                </a:solidFill>
              </a:rPr>
              <a:t>;	float *</a:t>
            </a:r>
            <a:r>
              <a:rPr lang="en-IN" sz="1600" b="1" i="1" dirty="0" err="1">
                <a:solidFill>
                  <a:schemeClr val="dk1"/>
                </a:solidFill>
              </a:rPr>
              <a:t>pfnum</a:t>
            </a:r>
            <a:r>
              <a:rPr lang="en-IN" sz="1600" b="1" i="1" dirty="0">
                <a:solidFill>
                  <a:schemeClr val="dk1"/>
                </a:solidFill>
              </a:rPr>
              <a:t>;  //Pointer declaration</a:t>
            </a:r>
            <a:endParaRPr sz="1600" b="1" i="1" dirty="0">
              <a:solidFill>
                <a:schemeClr val="dk1"/>
              </a:solidFill>
            </a:endParaRPr>
          </a:p>
          <a:p>
            <a:pPr marL="342900" lvl="0" indent="-342900" algn="l" rtl="0">
              <a:lnSpc>
                <a:spcPct val="13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IN" sz="1600" dirty="0">
                <a:solidFill>
                  <a:schemeClr val="dk1"/>
                </a:solidFill>
              </a:rPr>
              <a:t>	</a:t>
            </a:r>
            <a:r>
              <a:rPr lang="en-IN" sz="1600" dirty="0" err="1">
                <a:solidFill>
                  <a:schemeClr val="dk1"/>
                </a:solidFill>
              </a:rPr>
              <a:t>int</a:t>
            </a:r>
            <a:r>
              <a:rPr lang="en-IN" sz="1600" dirty="0">
                <a:solidFill>
                  <a:schemeClr val="dk1"/>
                </a:solidFill>
              </a:rPr>
              <a:t> x= 10;</a:t>
            </a:r>
            <a:endParaRPr dirty="0"/>
          </a:p>
          <a:p>
            <a:pPr marL="342900" lvl="0" indent="-342900" algn="l" rtl="0">
              <a:lnSpc>
                <a:spcPct val="13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IN" sz="1600" dirty="0">
                <a:solidFill>
                  <a:schemeClr val="dk1"/>
                </a:solidFill>
              </a:rPr>
              <a:t>	</a:t>
            </a:r>
            <a:r>
              <a:rPr lang="en-IN" sz="1600" b="1" i="1" dirty="0" err="1">
                <a:solidFill>
                  <a:schemeClr val="dk1"/>
                </a:solidFill>
              </a:rPr>
              <a:t>int</a:t>
            </a:r>
            <a:r>
              <a:rPr lang="en-IN" sz="1600" b="1" i="1" dirty="0">
                <a:solidFill>
                  <a:schemeClr val="dk1"/>
                </a:solidFill>
              </a:rPr>
              <a:t> *</a:t>
            </a:r>
            <a:r>
              <a:rPr lang="en-IN" sz="1600" b="1" i="1" dirty="0" err="1">
                <a:solidFill>
                  <a:schemeClr val="dk1"/>
                </a:solidFill>
              </a:rPr>
              <a:t>ptr</a:t>
            </a:r>
            <a:r>
              <a:rPr lang="en-IN" sz="1600" b="1" i="1" dirty="0">
                <a:solidFill>
                  <a:schemeClr val="dk1"/>
                </a:solidFill>
              </a:rPr>
              <a:t> = &amp;x;    //Pointer initialization[ When some variable’s address is assigned to pointer, it is said to be initialized]</a:t>
            </a:r>
            <a:endParaRPr dirty="0"/>
          </a:p>
          <a:p>
            <a:pPr marL="342900" lvl="0" indent="-342900" algn="l" rtl="0">
              <a:lnSpc>
                <a:spcPct val="13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IN" sz="1600" dirty="0">
                <a:solidFill>
                  <a:schemeClr val="dk1"/>
                </a:solidFill>
              </a:rPr>
              <a:t>	The '*' informs the compiler that </a:t>
            </a:r>
            <a:r>
              <a:rPr lang="en-IN" sz="1600" dirty="0" err="1">
                <a:solidFill>
                  <a:schemeClr val="dk1"/>
                </a:solidFill>
              </a:rPr>
              <a:t>ptr</a:t>
            </a:r>
            <a:r>
              <a:rPr lang="en-IN" sz="1600" dirty="0">
                <a:solidFill>
                  <a:schemeClr val="dk1"/>
                </a:solidFill>
              </a:rPr>
              <a:t> is a pointer variable and the </a:t>
            </a:r>
            <a:r>
              <a:rPr lang="en-IN" sz="1600" dirty="0" err="1">
                <a:solidFill>
                  <a:schemeClr val="dk1"/>
                </a:solidFill>
              </a:rPr>
              <a:t>int</a:t>
            </a:r>
            <a:r>
              <a:rPr lang="en-IN" sz="1600" dirty="0">
                <a:solidFill>
                  <a:schemeClr val="dk1"/>
                </a:solidFill>
              </a:rPr>
              <a:t> specifies that it will store the address of an integer variable. [ ‘*’ is also known as indirection/ or </a:t>
            </a:r>
            <a:r>
              <a:rPr lang="en-IN" sz="1600" dirty="0" err="1">
                <a:solidFill>
                  <a:schemeClr val="dk1"/>
                </a:solidFill>
              </a:rPr>
              <a:t>deferencing</a:t>
            </a:r>
            <a:r>
              <a:rPr lang="en-IN" sz="1600" dirty="0">
                <a:solidFill>
                  <a:schemeClr val="dk1"/>
                </a:solidFill>
              </a:rPr>
              <a:t>/ or value at address operator]</a:t>
            </a:r>
            <a:endParaRPr dirty="0"/>
          </a:p>
          <a:p>
            <a:pPr marL="342900" lvl="0" indent="-342900" algn="l" rtl="0">
              <a:lnSpc>
                <a:spcPct val="13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IN" sz="1600" dirty="0">
                <a:solidFill>
                  <a:schemeClr val="dk1"/>
                </a:solidFill>
              </a:rPr>
              <a:t>	The &amp; operator retrieves the address of x, and copies that to the contents of the pointer </a:t>
            </a:r>
            <a:r>
              <a:rPr lang="en-IN" sz="1600" dirty="0" err="1">
                <a:solidFill>
                  <a:schemeClr val="dk1"/>
                </a:solidFill>
              </a:rPr>
              <a:t>ptr</a:t>
            </a:r>
            <a:r>
              <a:rPr lang="en-IN" sz="1600" dirty="0">
                <a:solidFill>
                  <a:schemeClr val="dk1"/>
                </a:solidFill>
              </a:rPr>
              <a:t>. [ ‘&amp;’ is also known as address of operator]</a:t>
            </a:r>
            <a:endParaRPr sz="1600" dirty="0">
              <a:solidFill>
                <a:schemeClr val="dk1"/>
              </a:solidFill>
            </a:endParaRPr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/>
              <a:t>Example</a:t>
            </a:r>
            <a:endParaRPr/>
          </a:p>
        </p:txBody>
      </p:sp>
      <p:sp>
        <p:nvSpPr>
          <p:cNvPr id="197" name="Google Shape;197;p20"/>
          <p:cNvSpPr txBox="1">
            <a:spLocks noGrp="1"/>
          </p:cNvSpPr>
          <p:nvPr>
            <p:ph type="body" idx="1"/>
          </p:nvPr>
        </p:nvSpPr>
        <p:spPr>
          <a:xfrm>
            <a:off x="228600" y="1600200"/>
            <a:ext cx="84582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15"/>
              <a:buNone/>
            </a:pPr>
            <a:r>
              <a:rPr lang="en-IN" sz="2015" dirty="0"/>
              <a:t>#include&lt;</a:t>
            </a:r>
            <a:r>
              <a:rPr lang="en-IN" sz="2015" dirty="0" err="1"/>
              <a:t>stdio.h</a:t>
            </a:r>
            <a:r>
              <a:rPr lang="en-IN" sz="2015" dirty="0"/>
              <a:t>&gt;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Clr>
                <a:schemeClr val="accent1"/>
              </a:buClr>
              <a:buSzPts val="2015"/>
              <a:buNone/>
            </a:pPr>
            <a:r>
              <a:rPr lang="en-IN" sz="2015" dirty="0" err="1"/>
              <a:t>int</a:t>
            </a:r>
            <a:r>
              <a:rPr lang="en-IN" sz="2015" dirty="0"/>
              <a:t> main()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Clr>
                <a:schemeClr val="accent1"/>
              </a:buClr>
              <a:buSzPts val="2015"/>
              <a:buNone/>
            </a:pPr>
            <a:r>
              <a:rPr lang="en-IN" sz="2015" dirty="0"/>
              <a:t>{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Clr>
                <a:schemeClr val="accent1"/>
              </a:buClr>
              <a:buSzPts val="2015"/>
              <a:buNone/>
            </a:pPr>
            <a:r>
              <a:rPr lang="en-IN" sz="2015" dirty="0"/>
              <a:t>	</a:t>
            </a:r>
            <a:r>
              <a:rPr lang="en-IN" sz="2015" dirty="0" err="1"/>
              <a:t>int</a:t>
            </a:r>
            <a:r>
              <a:rPr lang="en-IN" sz="2015" dirty="0"/>
              <a:t> x=10;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Clr>
                <a:schemeClr val="accent1"/>
              </a:buClr>
              <a:buSzPts val="2015"/>
              <a:buNone/>
            </a:pPr>
            <a:r>
              <a:rPr lang="en-IN" sz="2015" dirty="0"/>
              <a:t>	char </a:t>
            </a:r>
            <a:r>
              <a:rPr lang="en-IN" sz="2015" dirty="0" err="1"/>
              <a:t>ch</a:t>
            </a:r>
            <a:r>
              <a:rPr lang="en-IN" sz="2015" dirty="0"/>
              <a:t>='A';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Clr>
                <a:schemeClr val="accent1"/>
              </a:buClr>
              <a:buSzPts val="2015"/>
              <a:buNone/>
            </a:pPr>
            <a:r>
              <a:rPr lang="en-IN" sz="2015" dirty="0"/>
              <a:t>	void *</a:t>
            </a:r>
            <a:r>
              <a:rPr lang="en-IN" sz="2015" dirty="0" err="1"/>
              <a:t>gp</a:t>
            </a:r>
            <a:r>
              <a:rPr lang="en-IN" sz="2015" dirty="0"/>
              <a:t>;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Clr>
                <a:schemeClr val="accent1"/>
              </a:buClr>
              <a:buSzPts val="2015"/>
              <a:buNone/>
            </a:pPr>
            <a:r>
              <a:rPr lang="en-IN" sz="2015" dirty="0"/>
              <a:t>	</a:t>
            </a:r>
            <a:r>
              <a:rPr lang="en-IN" sz="2015" dirty="0" err="1"/>
              <a:t>gp</a:t>
            </a:r>
            <a:r>
              <a:rPr lang="en-IN" sz="2015" dirty="0"/>
              <a:t>=&amp;x;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Clr>
                <a:schemeClr val="accent1"/>
              </a:buClr>
              <a:buSzPts val="2015"/>
              <a:buNone/>
            </a:pPr>
            <a:r>
              <a:rPr lang="en-IN" sz="2015" dirty="0"/>
              <a:t>	</a:t>
            </a:r>
            <a:r>
              <a:rPr lang="en-IN" sz="2015" dirty="0" err="1"/>
              <a:t>printf</a:t>
            </a:r>
            <a:r>
              <a:rPr lang="en-IN" sz="2015" dirty="0"/>
              <a:t>("\n Generic pointer points to the integer value=%d",*(</a:t>
            </a:r>
            <a:r>
              <a:rPr lang="en-IN" sz="2015" dirty="0" err="1"/>
              <a:t>int</a:t>
            </a:r>
            <a:r>
              <a:rPr lang="en-IN" sz="2015" dirty="0"/>
              <a:t>*)</a:t>
            </a:r>
            <a:r>
              <a:rPr lang="en-IN" sz="2015" dirty="0" err="1"/>
              <a:t>gp</a:t>
            </a:r>
            <a:r>
              <a:rPr lang="en-IN" sz="2015" dirty="0"/>
              <a:t>);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Clr>
                <a:schemeClr val="accent1"/>
              </a:buClr>
              <a:buSzPts val="2015"/>
              <a:buNone/>
            </a:pPr>
            <a:r>
              <a:rPr lang="en-IN" sz="2015" dirty="0"/>
              <a:t>	</a:t>
            </a:r>
            <a:r>
              <a:rPr lang="en-IN" sz="2015" dirty="0" err="1"/>
              <a:t>gp</a:t>
            </a:r>
            <a:r>
              <a:rPr lang="en-IN" sz="2015" dirty="0"/>
              <a:t>=&amp;</a:t>
            </a:r>
            <a:r>
              <a:rPr lang="en-IN" sz="2015" dirty="0" err="1"/>
              <a:t>ch</a:t>
            </a:r>
            <a:r>
              <a:rPr lang="en-IN" sz="2015" dirty="0"/>
              <a:t>;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Clr>
                <a:schemeClr val="accent1"/>
              </a:buClr>
              <a:buSzPts val="2015"/>
              <a:buNone/>
            </a:pPr>
            <a:r>
              <a:rPr lang="en-IN" sz="2015" dirty="0"/>
              <a:t>	</a:t>
            </a:r>
            <a:r>
              <a:rPr lang="en-IN" sz="2015" dirty="0" err="1"/>
              <a:t>printf</a:t>
            </a:r>
            <a:r>
              <a:rPr lang="en-IN" sz="2015" dirty="0"/>
              <a:t>("\n Generic pointer now points to the character %c",*(char*)</a:t>
            </a:r>
            <a:r>
              <a:rPr lang="en-IN" sz="2015" dirty="0" err="1"/>
              <a:t>gp</a:t>
            </a:r>
            <a:r>
              <a:rPr lang="en-IN" sz="2015" dirty="0"/>
              <a:t>);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Clr>
                <a:schemeClr val="accent1"/>
              </a:buClr>
              <a:buSzPts val="2015"/>
              <a:buNone/>
            </a:pPr>
            <a:r>
              <a:rPr lang="en-IN" sz="2015" dirty="0"/>
              <a:t>	return 0;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Clr>
                <a:schemeClr val="accent1"/>
              </a:buClr>
              <a:buSzPts val="2015"/>
              <a:buNone/>
            </a:pPr>
            <a:r>
              <a:rPr lang="en-IN" sz="2015" dirty="0"/>
              <a:t>}</a:t>
            </a:r>
            <a:endParaRPr dirty="0"/>
          </a:p>
          <a:p>
            <a:pPr marL="342900" lvl="0" indent="-1854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accent1"/>
              </a:buClr>
              <a:buSzPts val="2480"/>
              <a:buNone/>
            </a:pPr>
            <a:endParaRPr sz="248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/>
              <a:t>Constant Pointers</a:t>
            </a:r>
            <a:endParaRPr/>
          </a:p>
        </p:txBody>
      </p:sp>
      <p:sp>
        <p:nvSpPr>
          <p:cNvPr id="204" name="Google Shape;204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</a:pPr>
            <a:r>
              <a:rPr lang="en-IN" sz="2400"/>
              <a:t>A constant pointer, </a:t>
            </a:r>
            <a:r>
              <a:rPr lang="en-IN" sz="2400" b="1">
                <a:latin typeface="Courier New"/>
                <a:ea typeface="Courier New"/>
                <a:cs typeface="Courier New"/>
                <a:sym typeface="Courier New"/>
              </a:rPr>
              <a:t>ptr,</a:t>
            </a:r>
            <a:r>
              <a:rPr lang="en-IN" sz="2400"/>
              <a:t> is a pointer that is initialized with an address, and cannot point to anything else.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</a:pPr>
            <a:r>
              <a:rPr lang="en-IN" sz="2400"/>
              <a:t>But we can use </a:t>
            </a:r>
            <a:r>
              <a:rPr lang="en-IN" sz="2400" b="1">
                <a:latin typeface="Courier New"/>
                <a:ea typeface="Courier New"/>
                <a:cs typeface="Courier New"/>
                <a:sym typeface="Courier New"/>
              </a:rPr>
              <a:t>ptr </a:t>
            </a:r>
            <a:r>
              <a:rPr lang="en-IN" sz="2400"/>
              <a:t>to change the contents of</a:t>
            </a:r>
            <a:r>
              <a:rPr lang="en-IN" sz="2400" b="1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IN" sz="2400"/>
              <a:t>variable pointing to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</a:pPr>
            <a:r>
              <a:rPr lang="en-IN" sz="2400"/>
              <a:t>Example</a:t>
            </a:r>
            <a:br>
              <a:rPr lang="en-IN" sz="2400"/>
            </a:br>
            <a:r>
              <a:rPr lang="en-IN" sz="2400" b="1">
                <a:latin typeface="Courier New"/>
                <a:ea typeface="Courier New"/>
                <a:cs typeface="Courier New"/>
                <a:sym typeface="Courier New"/>
              </a:rPr>
              <a:t>int value = 22;</a:t>
            </a:r>
            <a:br>
              <a:rPr lang="en-IN" sz="2400"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IN" sz="2400" b="1"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-IN" sz="2400" b="1">
                <a:solidFill>
                  <a:srgbClr val="FF3300"/>
                </a:solidFill>
                <a:latin typeface="Courier New"/>
                <a:ea typeface="Courier New"/>
                <a:cs typeface="Courier New"/>
                <a:sym typeface="Courier New"/>
              </a:rPr>
              <a:t>* const </a:t>
            </a:r>
            <a:r>
              <a:rPr lang="en-IN" sz="2400" b="1">
                <a:latin typeface="Courier New"/>
                <a:ea typeface="Courier New"/>
                <a:cs typeface="Courier New"/>
                <a:sym typeface="Courier New"/>
              </a:rPr>
              <a:t>ptr = &amp;value;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/>
              <a:t>Constant Pointer</a:t>
            </a:r>
            <a:endParaRPr/>
          </a:p>
        </p:txBody>
      </p:sp>
      <p:sp>
        <p:nvSpPr>
          <p:cNvPr id="210" name="Google Shape;210;p22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24" lvl="0" indent="-38404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</a:pPr>
            <a:r>
              <a:rPr lang="en-IN"/>
              <a:t>Example:</a:t>
            </a:r>
            <a:br>
              <a:rPr lang="en-IN"/>
            </a:br>
            <a:r>
              <a:rPr lang="en-IN" sz="2000" b="1">
                <a:latin typeface="Droid Sans Mono"/>
                <a:ea typeface="Droid Sans Mono"/>
                <a:cs typeface="Droid Sans Mono"/>
                <a:sym typeface="Droid Sans Mono"/>
              </a:rPr>
              <a:t>int * const ptr2</a:t>
            </a:r>
            <a:r>
              <a:rPr lang="en-IN" b="1"/>
              <a:t> </a:t>
            </a:r>
            <a:endParaRPr/>
          </a:p>
          <a:p>
            <a:pPr marL="420624" lvl="0" indent="-384047" algn="just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None/>
            </a:pPr>
            <a:r>
              <a:rPr lang="en-IN" b="1"/>
              <a:t>	</a:t>
            </a:r>
            <a:r>
              <a:rPr lang="en-IN"/>
              <a:t>indicates that  ptr2 is a pointer which is constant. This means that ptr2 cannot be made to point to another integer.</a:t>
            </a:r>
            <a:endParaRPr/>
          </a:p>
          <a:p>
            <a:pPr marL="420624" lvl="0" indent="-384047" algn="just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Char char="•"/>
            </a:pPr>
            <a:r>
              <a:rPr lang="en-IN"/>
              <a:t> However the integer pointed by ptr2 can be changed.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/>
              <a:t>Example</a:t>
            </a:r>
            <a:endParaRPr/>
          </a:p>
        </p:txBody>
      </p:sp>
      <p:sp>
        <p:nvSpPr>
          <p:cNvPr id="216" name="Google Shape;216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20"/>
              <a:buNone/>
            </a:pPr>
            <a:r>
              <a:rPr lang="en-IN" sz="2720"/>
              <a:t>#include&lt;stdio.h&gt;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accent1"/>
              </a:buClr>
              <a:buSzPts val="2720"/>
              <a:buNone/>
            </a:pPr>
            <a:r>
              <a:rPr lang="en-IN" sz="2720"/>
              <a:t>int main()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accent1"/>
              </a:buClr>
              <a:buSzPts val="2720"/>
              <a:buNone/>
            </a:pPr>
            <a:r>
              <a:rPr lang="en-IN" sz="2720"/>
              <a:t>{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accent1"/>
              </a:buClr>
              <a:buSzPts val="2720"/>
              <a:buNone/>
            </a:pPr>
            <a:r>
              <a:rPr lang="en-IN" sz="2720"/>
              <a:t>    int var1 = 60, var2 = 70;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accent1"/>
              </a:buClr>
              <a:buSzPts val="2720"/>
              <a:buNone/>
            </a:pPr>
            <a:r>
              <a:rPr lang="en-IN" sz="2720"/>
              <a:t>    int *const ptr = &amp;var1;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accent1"/>
              </a:buClr>
              <a:buSzPts val="2720"/>
              <a:buNone/>
            </a:pPr>
            <a:r>
              <a:rPr lang="en-IN" sz="2720"/>
              <a:t>    printf("\n%d",*ptr);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accent1"/>
              </a:buClr>
              <a:buSzPts val="2720"/>
              <a:buNone/>
            </a:pPr>
            <a:r>
              <a:rPr lang="en-IN" sz="2720"/>
              <a:t>    //ptr = &amp;var2; //Invalid-Error will arise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accent1"/>
              </a:buClr>
              <a:buSzPts val="2720"/>
              <a:buNone/>
            </a:pPr>
            <a:r>
              <a:rPr lang="en-IN" sz="2720"/>
              <a:t>    //printf("%d\n", *ptr);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accent1"/>
              </a:buClr>
              <a:buSzPts val="2720"/>
              <a:buNone/>
            </a:pPr>
            <a:r>
              <a:rPr lang="en-IN" sz="2720"/>
              <a:t>    return 0;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accent1"/>
              </a:buClr>
              <a:buSzPts val="2720"/>
              <a:buNone/>
            </a:pPr>
            <a:r>
              <a:rPr lang="en-IN" sz="2720"/>
              <a:t>}</a:t>
            </a:r>
            <a:endParaRPr/>
          </a:p>
          <a:p>
            <a:pPr marL="34290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accent1"/>
              </a:buClr>
              <a:buSzPts val="2720"/>
              <a:buNone/>
            </a:pPr>
            <a:endParaRPr sz="272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IN" sz="3600" b="1"/>
              <a:t>Dangling pointer</a:t>
            </a:r>
            <a:endParaRPr sz="3600" b="1"/>
          </a:p>
        </p:txBody>
      </p:sp>
      <p:sp>
        <p:nvSpPr>
          <p:cNvPr id="222" name="Google Shape;222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</a:pPr>
            <a:r>
              <a:rPr lang="en-IN" sz="2800"/>
              <a:t>It is a type of pointer which point towards such a memory location which is already deleted/ or deallocated.</a:t>
            </a:r>
            <a:endParaRPr/>
          </a:p>
          <a:p>
            <a:pPr marL="342900" lvl="0" indent="-342900" algn="just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</a:pPr>
            <a:r>
              <a:rPr lang="en-IN" sz="2800"/>
              <a:t>It is a problem associated with pointers, where in a pointer is unnecessarily pointing towards deleted memory location</a:t>
            </a:r>
            <a:endParaRPr/>
          </a:p>
          <a:p>
            <a:pPr marL="342900" lvl="0" indent="-342900" algn="just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</a:pPr>
            <a:r>
              <a:rPr lang="en-IN" sz="2800"/>
              <a:t>It can be resolved through assigning NULL address once, the memory has been deallocated</a:t>
            </a:r>
            <a:endParaRPr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5"/>
          <p:cNvSpPr txBox="1">
            <a:spLocks noGrp="1"/>
          </p:cNvSpPr>
          <p:nvPr>
            <p:ph type="title"/>
          </p:nvPr>
        </p:nvSpPr>
        <p:spPr>
          <a:xfrm>
            <a:off x="152400" y="-152400"/>
            <a:ext cx="8229600" cy="102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IN" sz="2400"/>
              <a:t>Dangling pointer-Example 1[Compile time case]</a:t>
            </a:r>
            <a:br>
              <a:rPr lang="en-IN" sz="2400"/>
            </a:br>
            <a:r>
              <a:rPr lang="en-IN" sz="2400"/>
              <a:t>When local variable goes out of scope</a:t>
            </a:r>
            <a:endParaRPr sz="2400"/>
          </a:p>
        </p:txBody>
      </p:sp>
      <p:sp>
        <p:nvSpPr>
          <p:cNvPr id="228" name="Google Shape;228;p25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534400" cy="513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</a:pPr>
            <a:r>
              <a:rPr lang="en-IN" sz="2000"/>
              <a:t>#include&lt;stdio.h&gt;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</a:pPr>
            <a:r>
              <a:rPr lang="en-IN" sz="2000"/>
              <a:t>int main()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</a:pPr>
            <a:r>
              <a:rPr lang="en-IN" sz="2000"/>
              <a:t>{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</a:pPr>
            <a:r>
              <a:rPr lang="en-IN" sz="2000"/>
              <a:t>    int *ptr;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</a:pPr>
            <a:r>
              <a:rPr lang="en-IN" sz="2000"/>
              <a:t>    {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</a:pPr>
            <a:r>
              <a:rPr lang="en-IN" sz="2000"/>
              <a:t>        int val=23;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</a:pPr>
            <a:r>
              <a:rPr lang="en-IN" sz="2000"/>
              <a:t>        ptr=&amp;val;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</a:pPr>
            <a:r>
              <a:rPr lang="en-IN" sz="2000"/>
              <a:t>        printf("\n%d",*ptr);// 23 is printed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</a:pPr>
            <a:r>
              <a:rPr lang="en-IN" sz="2000"/>
              <a:t>        printf("\n%u",ptr);// Address of val is printed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</a:pPr>
            <a:r>
              <a:rPr lang="en-IN" sz="2000"/>
              <a:t>    }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</a:pPr>
            <a:r>
              <a:rPr lang="en-IN" sz="2000"/>
              <a:t>    printf("\n%u",ptr);// Same address is printed, even val is destroyed, hence ptr is dangling pointer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</a:pPr>
            <a:r>
              <a:rPr lang="en-IN" sz="2000"/>
              <a:t>    ptr=NULL;//Solution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</a:pPr>
            <a:r>
              <a:rPr lang="en-IN" sz="2000"/>
              <a:t>    printf("\n%u",ptr);// Now ptr is not a dangling pointer[0 address value is printed]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</a:pPr>
            <a:r>
              <a:rPr lang="en-IN" sz="2000"/>
              <a:t>    return 0;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</a:pPr>
            <a:r>
              <a:rPr lang="en-IN" sz="2000"/>
              <a:t>}</a:t>
            </a:r>
            <a:endParaRPr/>
          </a:p>
          <a:p>
            <a:pPr marL="342900" lvl="0" indent="-215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</a:pPr>
            <a:endParaRPr sz="2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IN" sz="1800" b="1"/>
              <a:t>Dangling pointer-Example 2[Runtime/or Dynamic memory allocation  case]</a:t>
            </a:r>
            <a:br>
              <a:rPr lang="en-IN" sz="1800" b="1"/>
            </a:br>
            <a:r>
              <a:rPr lang="en-IN" sz="1800" b="1"/>
              <a:t>When free() function is called</a:t>
            </a:r>
            <a:endParaRPr sz="1800" b="1"/>
          </a:p>
        </p:txBody>
      </p:sp>
      <p:sp>
        <p:nvSpPr>
          <p:cNvPr id="234" name="Google Shape;234;p26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85344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// Deallocating a memory pointed by ptr causes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// dangling pointer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#include &lt;stdlib.h&gt;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#include &lt;stdio.h&gt;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int main()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{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    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	int n=1;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	int *ptr = (int *)malloc(n*sizeof(int));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	*ptr=6;    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    printf("%d",*ptr);//6 is printed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    printf("\n%d",ptr);//Printing address hold by pointer before deallocation</a:t>
            </a:r>
            <a:endParaRPr sz="1760"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    free(ptr); 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    printf("\n%d",ptr);//Same address will be printed(Dangling pointer)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   //SOLUTION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   ptr = NULL;//Pointer is now changed to NULL pointer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   printf("\n%d",ptr);//0 will be printed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   return 0;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r>
              <a:rPr lang="en-IN" sz="1760"/>
              <a:t>}</a:t>
            </a:r>
            <a:endParaRPr/>
          </a:p>
          <a:p>
            <a:pPr marL="342900" lvl="0" indent="-23114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ts val="1760"/>
              <a:buNone/>
            </a:pPr>
            <a:endParaRPr sz="176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IN" sz="2400" b="1"/>
              <a:t>Example-1-Passing pointer to a function(or call by reference)</a:t>
            </a:r>
            <a:endParaRPr sz="2400" b="1"/>
          </a:p>
        </p:txBody>
      </p:sp>
      <p:sp>
        <p:nvSpPr>
          <p:cNvPr id="240" name="Google Shape;240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//Passing arguments to function using pointers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#include&lt;stdio.h&gt;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void sum(int *a,int *b,int *t);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int main()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{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	int num1,num2,total;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	printf("\n Enter the first number:");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	scanf("%d",&amp;num1);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	printf("\n Enter the second number:");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	scanf("%d",&amp;num2);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	sum(&amp;num1,&amp;num2,&amp;total);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	printf("\n Total=%d",total);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	return 0;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}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void sum(int *a,int *b,int *t)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{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	*t=*a+*b;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}</a:t>
            </a:r>
            <a:endParaRPr/>
          </a:p>
          <a:p>
            <a:pPr marL="342900" lvl="0" indent="-24638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endParaRPr sz="152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IN" sz="2400" b="1"/>
              <a:t>Example-2-Passing pointer to a function(or call by reference)</a:t>
            </a:r>
            <a:endParaRPr sz="2400"/>
          </a:p>
        </p:txBody>
      </p:sp>
      <p:sp>
        <p:nvSpPr>
          <p:cNvPr id="246" name="Google Shape;246;p28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#include&lt;stdio.h&gt;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void read(float *b,float *h);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void calculate_area(float *b,float *h,float *a);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int main()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{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	float base,height,area;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	read(&amp;base,&amp;height);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	calculate_area(&amp;base,&amp;height,&amp;area);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	printf("\n Area is :%f",area);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	return 0;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}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void read(float *b,float *h)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{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	printf("\n Enter the base of the triangle:");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	scanf("%f",b);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	printf("\n Enter the height of the triangle:");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	scanf("%f",h);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}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void calculate_area(float *b,float *h,float *a)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{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	*a=0.5*(*b)*(*h);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r>
              <a:rPr lang="en-IN" sz="1520"/>
              <a:t>}</a:t>
            </a:r>
            <a:endParaRPr/>
          </a:p>
          <a:p>
            <a:pPr marL="342900" lvl="0" indent="-24638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accent1"/>
              </a:buClr>
              <a:buSzPts val="1520"/>
              <a:buNone/>
            </a:pPr>
            <a:endParaRPr sz="152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 best Answer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600200"/>
            <a:ext cx="8180363" cy="4525963"/>
          </a:xfrm>
        </p:spPr>
        <p:txBody>
          <a:bodyPr/>
          <a:lstStyle/>
          <a:p>
            <a:pPr fontAlgn="base">
              <a:buNone/>
            </a:pPr>
            <a:r>
              <a:rPr lang="en-US" dirty="0" smtClean="0"/>
              <a:t>Prior to pointer variable</a:t>
            </a:r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en-US" dirty="0" err="1" smtClean="0"/>
              <a:t>A.It</a:t>
            </a:r>
            <a:r>
              <a:rPr lang="en-US" dirty="0" smtClean="0"/>
              <a:t> </a:t>
            </a:r>
            <a:r>
              <a:rPr lang="en-US" dirty="0" smtClean="0"/>
              <a:t>should be declared.</a:t>
            </a:r>
          </a:p>
          <a:p>
            <a:pPr fontAlgn="base">
              <a:buNone/>
            </a:pPr>
            <a:r>
              <a:rPr lang="en-US" dirty="0" err="1" smtClean="0"/>
              <a:t>B.It</a:t>
            </a:r>
            <a:r>
              <a:rPr lang="en-US" dirty="0" smtClean="0"/>
              <a:t> should be initialized.   </a:t>
            </a:r>
          </a:p>
          <a:p>
            <a:pPr fontAlgn="base">
              <a:buNone/>
            </a:pPr>
            <a:r>
              <a:rPr lang="en-US" dirty="0" err="1" smtClean="0"/>
              <a:t>C.It</a:t>
            </a:r>
            <a:r>
              <a:rPr lang="en-US" dirty="0" smtClean="0"/>
              <a:t> should be both declared and initialized.</a:t>
            </a:r>
          </a:p>
          <a:p>
            <a:pPr fontAlgn="base">
              <a:buNone/>
            </a:pPr>
            <a:r>
              <a:rPr lang="en-US" dirty="0" err="1" smtClean="0"/>
              <a:t>D.None</a:t>
            </a:r>
            <a:r>
              <a:rPr lang="en-US" dirty="0" smtClean="0"/>
              <a:t> of these.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b="1"/>
              <a:t>Understanding pointers</a:t>
            </a:r>
            <a:endParaRPr b="1"/>
          </a:p>
        </p:txBody>
      </p:sp>
      <p:pic>
        <p:nvPicPr>
          <p:cNvPr id="67" name="Google Shape;67;p3" descr="pointer_memory_representation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1676400"/>
            <a:ext cx="7238999" cy="449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41212" cy="4525963"/>
          </a:xfrm>
        </p:spPr>
        <p:txBody>
          <a:bodyPr/>
          <a:lstStyle/>
          <a:p>
            <a:pPr fontAlgn="base">
              <a:buNone/>
            </a:pPr>
            <a:r>
              <a:rPr lang="en-US" dirty="0" smtClean="0"/>
              <a:t>Comment on the following pointer declaration</a:t>
            </a:r>
          </a:p>
          <a:p>
            <a:pPr fontAlgn="base">
              <a:buNone/>
            </a:pPr>
            <a:r>
              <a:rPr lang="en-US" dirty="0" err="1" smtClean="0"/>
              <a:t>i</a:t>
            </a:r>
            <a:r>
              <a:rPr lang="en-US" dirty="0" err="1" smtClean="0"/>
              <a:t>nt</a:t>
            </a:r>
            <a:r>
              <a:rPr lang="en-US" dirty="0" smtClean="0"/>
              <a:t> *</a:t>
            </a:r>
            <a:r>
              <a:rPr lang="en-US" dirty="0" err="1" smtClean="0"/>
              <a:t>ptr</a:t>
            </a:r>
            <a:r>
              <a:rPr lang="en-US" dirty="0" smtClean="0"/>
              <a:t>, p;</a:t>
            </a:r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en-US" dirty="0" smtClean="0"/>
              <a:t>A.ptr </a:t>
            </a:r>
            <a:r>
              <a:rPr lang="en-US" dirty="0" smtClean="0"/>
              <a:t>is a pointer to integer, p is not.</a:t>
            </a:r>
          </a:p>
          <a:p>
            <a:pPr fontAlgn="base">
              <a:buNone/>
            </a:pPr>
            <a:r>
              <a:rPr lang="en-US" dirty="0" smtClean="0"/>
              <a:t>B.ptr and p, both are pointers to integer.</a:t>
            </a:r>
          </a:p>
          <a:p>
            <a:pPr fontAlgn="base">
              <a:buNone/>
            </a:pPr>
            <a:r>
              <a:rPr lang="en-US" dirty="0" smtClean="0"/>
              <a:t>C.ptr is pointer to integer, p may or may not be.</a:t>
            </a:r>
          </a:p>
          <a:p>
            <a:pPr fontAlgn="base">
              <a:buNone/>
            </a:pPr>
            <a:r>
              <a:rPr lang="en-US" dirty="0" smtClean="0"/>
              <a:t>D.ptr and p both are not pointers to integer.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575452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operator used to get value at address stored in a pointer variable is</a:t>
            </a:r>
          </a:p>
          <a:p>
            <a:pPr>
              <a:buNone/>
            </a:pPr>
            <a:r>
              <a:rPr lang="en-US" b="1" dirty="0" smtClean="0"/>
              <a:t>A</a:t>
            </a:r>
            <a:r>
              <a:rPr lang="en-US" b="1" dirty="0" smtClean="0"/>
              <a:t>. </a:t>
            </a:r>
            <a:r>
              <a:rPr lang="en-US" dirty="0" smtClean="0"/>
              <a:t>*</a:t>
            </a:r>
          </a:p>
          <a:p>
            <a:pPr>
              <a:buNone/>
            </a:pPr>
            <a:r>
              <a:rPr lang="en-US" b="1" dirty="0" smtClean="0"/>
              <a:t>B. </a:t>
            </a:r>
            <a:r>
              <a:rPr lang="en-US" dirty="0" smtClean="0"/>
              <a:t>&amp;</a:t>
            </a:r>
          </a:p>
          <a:p>
            <a:pPr>
              <a:buNone/>
            </a:pPr>
            <a:r>
              <a:rPr lang="en-US" b="1" dirty="0" smtClean="0"/>
              <a:t>C. </a:t>
            </a:r>
            <a:r>
              <a:rPr lang="en-US" dirty="0" smtClean="0"/>
              <a:t>&amp;&amp;</a:t>
            </a:r>
          </a:p>
          <a:p>
            <a:pPr>
              <a:buNone/>
            </a:pPr>
            <a:r>
              <a:rPr lang="en-US" b="1" dirty="0" smtClean="0"/>
              <a:t>D. </a:t>
            </a:r>
            <a:r>
              <a:rPr lang="en-US" dirty="0" smtClean="0"/>
              <a:t>||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MCQ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322234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pointer is</a:t>
            </a:r>
          </a:p>
          <a:p>
            <a:pPr>
              <a:buNone/>
            </a:pPr>
            <a:r>
              <a:rPr lang="en-US" b="1" dirty="0" smtClean="0"/>
              <a:t>A.</a:t>
            </a:r>
            <a:r>
              <a:rPr lang="en-US" dirty="0" smtClean="0"/>
              <a:t>A keyword used to create </a:t>
            </a:r>
            <a:r>
              <a:rPr lang="en-US" dirty="0" smtClean="0"/>
              <a:t>variables</a:t>
            </a:r>
          </a:p>
          <a:p>
            <a:pPr>
              <a:buNone/>
            </a:pPr>
            <a:r>
              <a:rPr lang="en-US" b="1" dirty="0" smtClean="0"/>
              <a:t>B.</a:t>
            </a:r>
            <a:r>
              <a:rPr lang="en-US" dirty="0" smtClean="0"/>
              <a:t>A </a:t>
            </a:r>
            <a:r>
              <a:rPr lang="en-US" dirty="0" smtClean="0"/>
              <a:t>variable that stores address of an </a:t>
            </a:r>
            <a:r>
              <a:rPr lang="en-US" dirty="0" smtClean="0"/>
              <a:t>instruction</a:t>
            </a:r>
          </a:p>
          <a:p>
            <a:pPr>
              <a:buNone/>
            </a:pPr>
            <a:r>
              <a:rPr lang="en-US" b="1" dirty="0" smtClean="0"/>
              <a:t>C.</a:t>
            </a:r>
            <a:r>
              <a:rPr lang="en-US" dirty="0" smtClean="0"/>
              <a:t>A </a:t>
            </a:r>
            <a:r>
              <a:rPr lang="en-US" dirty="0" smtClean="0"/>
              <a:t>variable that stores address of other </a:t>
            </a:r>
            <a:r>
              <a:rPr lang="en-US" dirty="0" smtClean="0"/>
              <a:t>variable</a:t>
            </a:r>
          </a:p>
          <a:p>
            <a:pPr>
              <a:buNone/>
            </a:pPr>
            <a:r>
              <a:rPr lang="en-US" b="1" dirty="0" err="1" smtClean="0"/>
              <a:t>D.</a:t>
            </a:r>
            <a:r>
              <a:rPr lang="en-US" dirty="0" err="1" smtClean="0"/>
              <a:t>All</a:t>
            </a:r>
            <a:r>
              <a:rPr lang="en-US" dirty="0" smtClean="0"/>
              <a:t> </a:t>
            </a:r>
            <a:r>
              <a:rPr lang="en-US" dirty="0" smtClean="0"/>
              <a:t>of the above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"/>
          <p:cNvSpPr txBox="1"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b="1"/>
              <a:t>Pointer Operators</a:t>
            </a:r>
            <a:endParaRPr/>
          </a:p>
        </p:txBody>
      </p:sp>
      <p:sp>
        <p:nvSpPr>
          <p:cNvPr id="73" name="Google Shape;7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Char char="•"/>
            </a:pPr>
            <a:r>
              <a:rPr lang="en-IN" sz="2600" dirty="0">
                <a:solidFill>
                  <a:schemeClr val="accen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&amp;</a:t>
            </a:r>
            <a:r>
              <a:rPr lang="en-IN" dirty="0">
                <a:solidFill>
                  <a:schemeClr val="accent1"/>
                </a:solidFill>
              </a:rPr>
              <a:t> (address operator)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–"/>
            </a:pPr>
            <a:r>
              <a:rPr lang="en-IN" dirty="0">
                <a:solidFill>
                  <a:schemeClr val="accent1"/>
                </a:solidFill>
              </a:rPr>
              <a:t>Returns address of operand</a:t>
            </a:r>
            <a:endParaRPr dirty="0"/>
          </a:p>
          <a:p>
            <a:pPr marL="11430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Droid Sans Mono"/>
              <a:buNone/>
            </a:pPr>
            <a:r>
              <a:rPr lang="en-IN" sz="1800" dirty="0" err="1">
                <a:solidFill>
                  <a:schemeClr val="accen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int</a:t>
            </a:r>
            <a:r>
              <a:rPr lang="en-IN" sz="1800" dirty="0">
                <a:solidFill>
                  <a:schemeClr val="accen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y = 5;</a:t>
            </a:r>
            <a:endParaRPr dirty="0"/>
          </a:p>
          <a:p>
            <a:pPr marL="11430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Droid Sans Mono"/>
              <a:buNone/>
            </a:pPr>
            <a:r>
              <a:rPr lang="en-IN" sz="1800" dirty="0" err="1">
                <a:solidFill>
                  <a:schemeClr val="accen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int</a:t>
            </a:r>
            <a:r>
              <a:rPr lang="en-IN" sz="1800" dirty="0">
                <a:solidFill>
                  <a:schemeClr val="accen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*</a:t>
            </a:r>
            <a:r>
              <a:rPr lang="en-IN" sz="1800" dirty="0" err="1">
                <a:solidFill>
                  <a:schemeClr val="accen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yPtr</a:t>
            </a:r>
            <a:r>
              <a:rPr lang="en-IN" sz="1800" dirty="0">
                <a:solidFill>
                  <a:schemeClr val="accen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; </a:t>
            </a:r>
            <a:endParaRPr dirty="0"/>
          </a:p>
          <a:p>
            <a:pPr marL="11430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Droid Sans Mono"/>
              <a:buNone/>
            </a:pPr>
            <a:r>
              <a:rPr lang="en-IN" sz="1800" dirty="0" err="1">
                <a:solidFill>
                  <a:schemeClr val="accen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yPtr</a:t>
            </a:r>
            <a:r>
              <a:rPr lang="en-IN" sz="1800" dirty="0">
                <a:solidFill>
                  <a:schemeClr val="accen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= &amp;y;     /* </a:t>
            </a:r>
            <a:r>
              <a:rPr lang="en-IN" sz="1800" dirty="0" err="1">
                <a:solidFill>
                  <a:schemeClr val="accen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yPtr</a:t>
            </a:r>
            <a:r>
              <a:rPr lang="en-IN" sz="1800" dirty="0">
                <a:solidFill>
                  <a:schemeClr val="accen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gets address of y */</a:t>
            </a:r>
            <a:endParaRPr dirty="0"/>
          </a:p>
          <a:p>
            <a:pPr marL="11430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Droid Sans Mono"/>
              <a:buNone/>
            </a:pPr>
            <a:r>
              <a:rPr lang="en-IN" sz="1800" dirty="0" err="1">
                <a:solidFill>
                  <a:schemeClr val="accen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yPtr</a:t>
            </a:r>
            <a:r>
              <a:rPr lang="en-IN" sz="1800" dirty="0">
                <a:solidFill>
                  <a:schemeClr val="accen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</a:t>
            </a:r>
            <a:r>
              <a:rPr lang="en-IN" sz="1800" dirty="0">
                <a:solidFill>
                  <a:schemeClr val="accent1"/>
                </a:solidFill>
              </a:rPr>
              <a:t>“points to” </a:t>
            </a:r>
            <a:r>
              <a:rPr lang="en-IN" sz="1800" dirty="0">
                <a:solidFill>
                  <a:schemeClr val="accen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y</a:t>
            </a:r>
            <a:endParaRPr dirty="0"/>
          </a:p>
        </p:txBody>
      </p:sp>
      <p:grpSp>
        <p:nvGrpSpPr>
          <p:cNvPr id="74" name="Google Shape;74;p4"/>
          <p:cNvGrpSpPr/>
          <p:nvPr/>
        </p:nvGrpSpPr>
        <p:grpSpPr>
          <a:xfrm>
            <a:off x="685800" y="4231531"/>
            <a:ext cx="7696200" cy="2540001"/>
            <a:chOff x="720" y="1680"/>
            <a:chExt cx="4848" cy="1600"/>
          </a:xfrm>
        </p:grpSpPr>
        <p:sp>
          <p:nvSpPr>
            <p:cNvPr id="75" name="Google Shape;75;p4"/>
            <p:cNvSpPr/>
            <p:nvPr/>
          </p:nvSpPr>
          <p:spPr>
            <a:xfrm>
              <a:off x="729" y="2288"/>
              <a:ext cx="347" cy="208"/>
            </a:xfrm>
            <a:custGeom>
              <a:avLst/>
              <a:gdLst/>
              <a:ahLst/>
              <a:cxnLst/>
              <a:rect l="l" t="t" r="r" b="b"/>
              <a:pathLst>
                <a:path w="20000" h="20000" extrusionOk="0">
                  <a:moveTo>
                    <a:pt x="19956" y="0"/>
                  </a:moveTo>
                  <a:lnTo>
                    <a:pt x="19956" y="19956"/>
                  </a:lnTo>
                  <a:lnTo>
                    <a:pt x="0" y="19956"/>
                  </a:lnTo>
                  <a:lnTo>
                    <a:pt x="0" y="0"/>
                  </a:lnTo>
                  <a:lnTo>
                    <a:pt x="19956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1814" y="2043"/>
              <a:ext cx="346" cy="208"/>
            </a:xfrm>
            <a:custGeom>
              <a:avLst/>
              <a:gdLst/>
              <a:ahLst/>
              <a:cxnLst/>
              <a:rect l="l" t="t" r="r" b="b"/>
              <a:pathLst>
                <a:path w="20000" h="20000" extrusionOk="0">
                  <a:moveTo>
                    <a:pt x="19956" y="0"/>
                  </a:moveTo>
                  <a:lnTo>
                    <a:pt x="19956" y="19956"/>
                  </a:lnTo>
                  <a:lnTo>
                    <a:pt x="0" y="19956"/>
                  </a:lnTo>
                  <a:lnTo>
                    <a:pt x="0" y="0"/>
                  </a:lnTo>
                  <a:lnTo>
                    <a:pt x="19956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903" y="2159"/>
              <a:ext cx="911" cy="233"/>
            </a:xfrm>
            <a:custGeom>
              <a:avLst/>
              <a:gdLst/>
              <a:ahLst/>
              <a:cxnLst/>
              <a:rect l="l" t="t" r="r" b="b"/>
              <a:pathLst>
                <a:path w="20000" h="20000" extrusionOk="0">
                  <a:moveTo>
                    <a:pt x="19983" y="0"/>
                  </a:moveTo>
                  <a:lnTo>
                    <a:pt x="0" y="1996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triangle" w="med" len="med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720" y="2165"/>
              <a:ext cx="364" cy="1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7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IN" sz="1600" b="1">
                  <a:solidFill>
                    <a:schemeClr val="dk1"/>
                  </a:solidFill>
                  <a:latin typeface="Droid Sans Mono"/>
                  <a:ea typeface="Droid Sans Mono"/>
                  <a:cs typeface="Droid Sans Mono"/>
                  <a:sym typeface="Droid Sans Mono"/>
                </a:rPr>
                <a:t>yPtr</a:t>
              </a:r>
              <a:endParaRPr/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867" y="2371"/>
              <a:ext cx="70" cy="42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1929" y="1920"/>
              <a:ext cx="115" cy="1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7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IN" sz="1600" b="1">
                  <a:solidFill>
                    <a:schemeClr val="dk1"/>
                  </a:solidFill>
                  <a:latin typeface="Droid Sans Mono"/>
                  <a:ea typeface="Droid Sans Mono"/>
                  <a:cs typeface="Droid Sans Mono"/>
                  <a:sym typeface="Droid Sans Mono"/>
                </a:rPr>
                <a:t>y</a:t>
              </a:r>
              <a:endParaRPr/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1929" y="2097"/>
              <a:ext cx="115" cy="1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7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IN" sz="16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  <a:endParaRPr/>
            </a:p>
          </p:txBody>
        </p:sp>
        <p:grpSp>
          <p:nvGrpSpPr>
            <p:cNvPr id="82" name="Google Shape;82;p4"/>
            <p:cNvGrpSpPr/>
            <p:nvPr/>
          </p:nvGrpSpPr>
          <p:grpSpPr>
            <a:xfrm>
              <a:off x="2496" y="1872"/>
              <a:ext cx="3072" cy="432"/>
              <a:chOff x="1" y="0"/>
              <a:chExt cx="19998" cy="20000"/>
            </a:xfrm>
          </p:grpSpPr>
          <p:grpSp>
            <p:nvGrpSpPr>
              <p:cNvPr id="83" name="Google Shape;83;p4"/>
              <p:cNvGrpSpPr/>
              <p:nvPr/>
            </p:nvGrpSpPr>
            <p:grpSpPr>
              <a:xfrm>
                <a:off x="1" y="0"/>
                <a:ext cx="8448" cy="20000"/>
                <a:chOff x="1" y="0"/>
                <a:chExt cx="19999" cy="20000"/>
              </a:xfrm>
            </p:grpSpPr>
            <p:sp>
              <p:nvSpPr>
                <p:cNvPr id="84" name="Google Shape;84;p4"/>
                <p:cNvSpPr/>
                <p:nvPr/>
              </p:nvSpPr>
              <p:spPr>
                <a:xfrm>
                  <a:off x="12735" y="0"/>
                  <a:ext cx="5007" cy="864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IN" sz="1600" b="1" dirty="0" err="1">
                      <a:solidFill>
                        <a:schemeClr val="dk1"/>
                      </a:solidFill>
                      <a:latin typeface="Droid Sans Mono"/>
                      <a:ea typeface="Droid Sans Mono"/>
                      <a:cs typeface="Droid Sans Mono"/>
                      <a:sym typeface="Droid Sans Mono"/>
                    </a:rPr>
                    <a:t>yptr</a:t>
                  </a:r>
                  <a:endParaRPr dirty="0"/>
                </a:p>
              </p:txBody>
            </p:sp>
            <p:grpSp>
              <p:nvGrpSpPr>
                <p:cNvPr id="85" name="Google Shape;85;p4"/>
                <p:cNvGrpSpPr/>
                <p:nvPr/>
              </p:nvGrpSpPr>
              <p:grpSpPr>
                <a:xfrm>
                  <a:off x="1" y="8923"/>
                  <a:ext cx="19999" cy="11077"/>
                  <a:chOff x="0" y="0"/>
                  <a:chExt cx="19999" cy="20000"/>
                </a:xfrm>
              </p:grpSpPr>
              <p:sp>
                <p:nvSpPr>
                  <p:cNvPr id="86" name="Google Shape;86;p4"/>
                  <p:cNvSpPr/>
                  <p:nvPr/>
                </p:nvSpPr>
                <p:spPr>
                  <a:xfrm>
                    <a:off x="0" y="3333"/>
                    <a:ext cx="7313" cy="1561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IN" sz="1600" b="1">
                        <a:solidFill>
                          <a:schemeClr val="dk1"/>
                        </a:solidFill>
                        <a:latin typeface="Droid Sans Mono"/>
                        <a:ea typeface="Droid Sans Mono"/>
                        <a:cs typeface="Droid Sans Mono"/>
                        <a:sym typeface="Droid Sans Mono"/>
                      </a:rPr>
                      <a:t>500000</a:t>
                    </a:r>
                    <a:endParaRPr/>
                  </a:p>
                </p:txBody>
              </p:sp>
              <p:grpSp>
                <p:nvGrpSpPr>
                  <p:cNvPr id="87" name="Google Shape;87;p4"/>
                  <p:cNvGrpSpPr/>
                  <p:nvPr/>
                </p:nvGrpSpPr>
                <p:grpSpPr>
                  <a:xfrm>
                    <a:off x="7313" y="0"/>
                    <a:ext cx="12686" cy="20000"/>
                    <a:chOff x="0" y="0"/>
                    <a:chExt cx="20000" cy="20000"/>
                  </a:xfrm>
                </p:grpSpPr>
                <p:sp>
                  <p:nvSpPr>
                    <p:cNvPr id="88" name="Google Shape;88;p4"/>
                    <p:cNvSpPr/>
                    <p:nvPr/>
                  </p:nvSpPr>
                  <p:spPr>
                    <a:xfrm>
                      <a:off x="4228" y="3333"/>
                      <a:ext cx="11528" cy="1561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0" tIns="0" rIns="0" bIns="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>
                          <a:solidFill>
                            <a:schemeClr val="dk1"/>
                          </a:solidFill>
                          <a:latin typeface="Droid Sans Mono"/>
                          <a:ea typeface="Droid Sans Mono"/>
                          <a:cs typeface="Droid Sans Mono"/>
                          <a:sym typeface="Droid Sans Mono"/>
                        </a:rPr>
                        <a:t>600000</a:t>
                      </a:r>
                      <a:endParaRPr/>
                    </a:p>
                  </p:txBody>
                </p:sp>
                <p:sp>
                  <p:nvSpPr>
                    <p:cNvPr id="89" name="Google Shape;89;p4"/>
                    <p:cNvSpPr/>
                    <p:nvPr/>
                  </p:nvSpPr>
                  <p:spPr>
                    <a:xfrm>
                      <a:off x="0" y="0"/>
                      <a:ext cx="20000" cy="200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000" h="20000" extrusionOk="0">
                          <a:moveTo>
                            <a:pt x="19985" y="0"/>
                          </a:moveTo>
                          <a:lnTo>
                            <a:pt x="19985" y="19944"/>
                          </a:lnTo>
                          <a:lnTo>
                            <a:pt x="0" y="19944"/>
                          </a:lnTo>
                          <a:lnTo>
                            <a:pt x="0" y="0"/>
                          </a:lnTo>
                          <a:lnTo>
                            <a:pt x="19985" y="0"/>
                          </a:lnTo>
                          <a:close/>
                        </a:path>
                      </a:pathLst>
                    </a:custGeom>
                    <a:noFill/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90" name="Google Shape;90;p4"/>
              <p:cNvGrpSpPr/>
              <p:nvPr/>
            </p:nvGrpSpPr>
            <p:grpSpPr>
              <a:xfrm>
                <a:off x="11551" y="0"/>
                <a:ext cx="8448" cy="20000"/>
                <a:chOff x="0" y="0"/>
                <a:chExt cx="20000" cy="20000"/>
              </a:xfrm>
            </p:grpSpPr>
            <p:sp>
              <p:nvSpPr>
                <p:cNvPr id="91" name="Google Shape;91;p4"/>
                <p:cNvSpPr/>
                <p:nvPr/>
              </p:nvSpPr>
              <p:spPr>
                <a:xfrm>
                  <a:off x="12879" y="0"/>
                  <a:ext cx="1546" cy="864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IN" sz="1600" b="1">
                      <a:solidFill>
                        <a:schemeClr val="dk1"/>
                      </a:solidFill>
                      <a:latin typeface="Droid Sans Mono"/>
                      <a:ea typeface="Droid Sans Mono"/>
                      <a:cs typeface="Droid Sans Mono"/>
                      <a:sym typeface="Droid Sans Mono"/>
                    </a:rPr>
                    <a:t>y</a:t>
                  </a:r>
                  <a:endParaRPr/>
                </a:p>
              </p:txBody>
            </p:sp>
            <p:grpSp>
              <p:nvGrpSpPr>
                <p:cNvPr id="92" name="Google Shape;92;p4"/>
                <p:cNvGrpSpPr/>
                <p:nvPr/>
              </p:nvGrpSpPr>
              <p:grpSpPr>
                <a:xfrm>
                  <a:off x="0" y="8923"/>
                  <a:ext cx="20000" cy="11077"/>
                  <a:chOff x="0" y="0"/>
                  <a:chExt cx="20000" cy="20000"/>
                </a:xfrm>
              </p:grpSpPr>
              <p:sp>
                <p:nvSpPr>
                  <p:cNvPr id="93" name="Google Shape;93;p4"/>
                  <p:cNvSpPr/>
                  <p:nvPr/>
                </p:nvSpPr>
                <p:spPr>
                  <a:xfrm>
                    <a:off x="0" y="3333"/>
                    <a:ext cx="7313" cy="1561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IN" sz="1600" b="1" dirty="0">
                        <a:solidFill>
                          <a:schemeClr val="dk1"/>
                        </a:solidFill>
                        <a:latin typeface="Droid Sans Mono"/>
                        <a:ea typeface="Droid Sans Mono"/>
                        <a:cs typeface="Droid Sans Mono"/>
                        <a:sym typeface="Droid Sans Mono"/>
                      </a:rPr>
                      <a:t>600000</a:t>
                    </a:r>
                    <a:endParaRPr dirty="0"/>
                  </a:p>
                </p:txBody>
              </p:sp>
              <p:grpSp>
                <p:nvGrpSpPr>
                  <p:cNvPr id="94" name="Google Shape;94;p4"/>
                  <p:cNvGrpSpPr/>
                  <p:nvPr/>
                </p:nvGrpSpPr>
                <p:grpSpPr>
                  <a:xfrm>
                    <a:off x="7313" y="0"/>
                    <a:ext cx="12687" cy="20000"/>
                    <a:chOff x="0" y="0"/>
                    <a:chExt cx="19999" cy="20000"/>
                  </a:xfrm>
                </p:grpSpPr>
                <p:sp>
                  <p:nvSpPr>
                    <p:cNvPr id="95" name="Google Shape;95;p4"/>
                    <p:cNvSpPr/>
                    <p:nvPr/>
                  </p:nvSpPr>
                  <p:spPr>
                    <a:xfrm>
                      <a:off x="8774" y="3333"/>
                      <a:ext cx="2437" cy="1561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0" tIns="0" rIns="0" bIns="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600" b="1">
                          <a:solidFill>
                            <a:schemeClr val="dk1"/>
                          </a:solidFill>
                          <a:latin typeface="Droid Sans Mono"/>
                          <a:ea typeface="Droid Sans Mono"/>
                          <a:cs typeface="Droid Sans Mono"/>
                          <a:sym typeface="Droid Sans Mono"/>
                        </a:rPr>
                        <a:t>5</a:t>
                      </a:r>
                      <a:endParaRPr/>
                    </a:p>
                  </p:txBody>
                </p:sp>
                <p:sp>
                  <p:nvSpPr>
                    <p:cNvPr id="96" name="Google Shape;96;p4"/>
                    <p:cNvSpPr/>
                    <p:nvPr/>
                  </p:nvSpPr>
                  <p:spPr>
                    <a:xfrm>
                      <a:off x="0" y="0"/>
                      <a:ext cx="19999" cy="200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000" h="20000" extrusionOk="0">
                          <a:moveTo>
                            <a:pt x="19985" y="0"/>
                          </a:moveTo>
                          <a:lnTo>
                            <a:pt x="19985" y="19944"/>
                          </a:lnTo>
                          <a:lnTo>
                            <a:pt x="0" y="19944"/>
                          </a:lnTo>
                          <a:lnTo>
                            <a:pt x="0" y="0"/>
                          </a:lnTo>
                          <a:lnTo>
                            <a:pt x="19985" y="0"/>
                          </a:lnTo>
                          <a:close/>
                        </a:path>
                      </a:pathLst>
                    </a:custGeom>
                    <a:noFill/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</p:grpSp>
        <p:cxnSp>
          <p:nvCxnSpPr>
            <p:cNvPr id="97" name="Google Shape;97;p4"/>
            <p:cNvCxnSpPr/>
            <p:nvPr/>
          </p:nvCxnSpPr>
          <p:spPr>
            <a:xfrm>
              <a:off x="2448" y="1680"/>
              <a:ext cx="0" cy="912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98" name="Google Shape;98;p4"/>
            <p:cNvSpPr txBox="1"/>
            <p:nvPr/>
          </p:nvSpPr>
          <p:spPr>
            <a:xfrm>
              <a:off x="3696" y="2640"/>
              <a:ext cx="1056" cy="640"/>
            </a:xfrm>
            <a:prstGeom prst="rect">
              <a:avLst/>
            </a:prstGeom>
            <a:solidFill>
              <a:srgbClr val="99CCFF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IN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Value of </a:t>
              </a:r>
              <a:r>
                <a:rPr lang="en-IN" sz="1800">
                  <a:solidFill>
                    <a:schemeClr val="dk1"/>
                  </a:solidFill>
                  <a:latin typeface="Droid Sans Mono"/>
                  <a:ea typeface="Droid Sans Mono"/>
                  <a:cs typeface="Droid Sans Mono"/>
                  <a:sym typeface="Droid Sans Mono"/>
                </a:rPr>
                <a:t>yptr </a:t>
              </a:r>
              <a:r>
                <a:rPr lang="en-IN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is the address of </a:t>
              </a:r>
              <a:r>
                <a:rPr lang="en-IN" sz="2000">
                  <a:solidFill>
                    <a:schemeClr val="dk1"/>
                  </a:solidFill>
                  <a:latin typeface="Droid Sans Mono"/>
                  <a:ea typeface="Droid Sans Mono"/>
                  <a:cs typeface="Droid Sans Mono"/>
                  <a:sym typeface="Droid Sans Mono"/>
                </a:rPr>
                <a:t>y</a:t>
              </a:r>
              <a:r>
                <a:rPr lang="en-IN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9" name="Google Shape;99;p4"/>
            <p:cNvCxnSpPr/>
            <p:nvPr/>
          </p:nvCxnSpPr>
          <p:spPr>
            <a:xfrm rot="10800000" flipH="1">
              <a:off x="4320" y="2256"/>
              <a:ext cx="144" cy="384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00" name="Google Shape;100;p4"/>
            <p:cNvCxnSpPr/>
            <p:nvPr/>
          </p:nvCxnSpPr>
          <p:spPr>
            <a:xfrm rot="10800000">
              <a:off x="3456" y="2208"/>
              <a:ext cx="384" cy="432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"/>
          <p:cNvSpPr txBox="1"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b="1"/>
              <a:t>Pointer Operators</a:t>
            </a:r>
            <a:endParaRPr/>
          </a:p>
        </p:txBody>
      </p:sp>
      <p:sp>
        <p:nvSpPr>
          <p:cNvPr id="106" name="Google Shape;106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Char char="•"/>
            </a:pPr>
            <a:r>
              <a:rPr lang="en-IN" sz="2600">
                <a:solidFill>
                  <a:schemeClr val="accen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*</a:t>
            </a:r>
            <a:r>
              <a:rPr lang="en-IN">
                <a:solidFill>
                  <a:schemeClr val="accent1"/>
                </a:solidFill>
              </a:rPr>
              <a:t> (indirection/dereferencing operator)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–"/>
            </a:pPr>
            <a:r>
              <a:rPr lang="en-IN">
                <a:solidFill>
                  <a:schemeClr val="accent1"/>
                </a:solidFill>
              </a:rPr>
              <a:t>Returns the value of the </a:t>
            </a:r>
            <a:r>
              <a:rPr lang="en-IN"/>
              <a:t>v</a:t>
            </a:r>
            <a:r>
              <a:rPr lang="en-IN">
                <a:solidFill>
                  <a:schemeClr val="accent1"/>
                </a:solidFill>
              </a:rPr>
              <a:t>ariable that it points to.</a:t>
            </a:r>
            <a:endParaRPr>
              <a:solidFill>
                <a:schemeClr val="accent1"/>
              </a:solidFill>
            </a:endParaRPr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–"/>
            </a:pPr>
            <a:r>
              <a:rPr lang="en-IN" sz="2000">
                <a:solidFill>
                  <a:schemeClr val="accen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*yptr</a:t>
            </a:r>
            <a:r>
              <a:rPr lang="en-IN">
                <a:solidFill>
                  <a:schemeClr val="accent1"/>
                </a:solidFill>
              </a:rPr>
              <a:t> returns value of </a:t>
            </a:r>
            <a:r>
              <a:rPr lang="en-IN" sz="2000">
                <a:solidFill>
                  <a:schemeClr val="accen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y</a:t>
            </a:r>
            <a:r>
              <a:rPr lang="en-IN">
                <a:solidFill>
                  <a:schemeClr val="accent1"/>
                </a:solidFill>
              </a:rPr>
              <a:t> (because </a:t>
            </a:r>
            <a:r>
              <a:rPr lang="en-IN" sz="2000">
                <a:solidFill>
                  <a:schemeClr val="accen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yptr</a:t>
            </a:r>
            <a:r>
              <a:rPr lang="en-IN">
                <a:solidFill>
                  <a:schemeClr val="accent1"/>
                </a:solidFill>
              </a:rPr>
              <a:t> points to</a:t>
            </a:r>
            <a:r>
              <a:rPr lang="en-IN" sz="2000">
                <a:solidFill>
                  <a:schemeClr val="accent1"/>
                </a:solidFill>
              </a:rPr>
              <a:t> </a:t>
            </a:r>
            <a:r>
              <a:rPr lang="en-IN" sz="2000">
                <a:solidFill>
                  <a:schemeClr val="accen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y</a:t>
            </a:r>
            <a:r>
              <a:rPr lang="en-IN">
                <a:solidFill>
                  <a:schemeClr val="accent1"/>
                </a:solidFill>
              </a:rPr>
              <a:t>)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–"/>
            </a:pPr>
            <a:r>
              <a:rPr lang="en-IN" sz="2000">
                <a:solidFill>
                  <a:schemeClr val="accen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*</a:t>
            </a:r>
            <a:r>
              <a:rPr lang="en-IN">
                <a:solidFill>
                  <a:schemeClr val="accent1"/>
                </a:solidFill>
              </a:rPr>
              <a:t> can be used for assignment </a:t>
            </a:r>
            <a:endParaRPr/>
          </a:p>
          <a:p>
            <a:pPr marL="160020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Droid Sans Mono"/>
              <a:buNone/>
            </a:pPr>
            <a:r>
              <a:rPr lang="en-IN" sz="1800">
                <a:solidFill>
                  <a:schemeClr val="accent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*yptr = 7;  /* changes y to 7 */</a:t>
            </a:r>
            <a:endParaRPr sz="1800">
              <a:solidFill>
                <a:schemeClr val="accent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/>
              <a:t>Example Code</a:t>
            </a:r>
            <a:endParaRPr/>
          </a:p>
        </p:txBody>
      </p:sp>
      <p:sp>
        <p:nvSpPr>
          <p:cNvPr id="112" name="Google Shape;112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651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endParaRPr/>
          </a:p>
        </p:txBody>
      </p:sp>
      <p:sp>
        <p:nvSpPr>
          <p:cNvPr id="113" name="Google Shape;113;p6"/>
          <p:cNvSpPr txBox="1">
            <a:spLocks noGrp="1"/>
          </p:cNvSpPr>
          <p:nvPr>
            <p:ph type="body" idx="2"/>
          </p:nvPr>
        </p:nvSpPr>
        <p:spPr>
          <a:xfrm>
            <a:off x="6400800" y="1447800"/>
            <a:ext cx="2286000" cy="467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en-IN">
                <a:solidFill>
                  <a:schemeClr val="accent1"/>
                </a:solidFill>
              </a:rPr>
              <a:t>This program demonstrates the use of the pointer operators: &amp; and *</a:t>
            </a:r>
            <a:endParaRPr>
              <a:solidFill>
                <a:schemeClr val="accent1"/>
              </a:solidFill>
            </a:endParaRPr>
          </a:p>
        </p:txBody>
      </p:sp>
      <p:pic>
        <p:nvPicPr>
          <p:cNvPr id="114" name="Google Shape;114;p6" descr="C:\Users\sanjeev\Pictures\c22_1.png"/>
          <p:cNvPicPr preferRelativeResize="0"/>
          <p:nvPr/>
        </p:nvPicPr>
        <p:blipFill rotWithShape="1">
          <a:blip r:embed="rId3">
            <a:alphaModFix/>
          </a:blip>
          <a:srcRect l="3274" t="6365" b="6832"/>
          <a:stretch/>
        </p:blipFill>
        <p:spPr>
          <a:xfrm>
            <a:off x="0" y="1402078"/>
            <a:ext cx="6413696" cy="54559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/>
              <a:t>Output </a:t>
            </a:r>
            <a:endParaRPr/>
          </a:p>
        </p:txBody>
      </p:sp>
      <p:sp>
        <p:nvSpPr>
          <p:cNvPr id="120" name="Google Shape;120;p7"/>
          <p:cNvSpPr/>
          <p:nvPr/>
        </p:nvSpPr>
        <p:spPr>
          <a:xfrm>
            <a:off x="0" y="1524000"/>
            <a:ext cx="5943600" cy="193899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The address of a is 0012FF7C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The value of aPtr is 0012FF7C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 </a:t>
            </a:r>
            <a:endParaRPr sz="1200" b="1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The value of a is 7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The value of *aPtr is 7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 </a:t>
            </a:r>
            <a:endParaRPr sz="1200" b="1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Showing that * and &amp; are complements of each other.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&amp;*aPtr = 0012FF7C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*&amp;aPtr = 0012FF7C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</a:t>
            </a:r>
            <a:endParaRPr sz="1200" b="1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/>
              <a:t>Key points related to pointers</a:t>
            </a:r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⮚"/>
            </a:pPr>
            <a:r>
              <a:rPr lang="en-IN" sz="1800" b="1" i="1"/>
              <a:t>Data type of the pointer variable and variable whose address it will store must be of same type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/>
              <a:t>Example: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/>
              <a:t>int x=10;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/>
              <a:t>float y=2.0;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/>
              <a:t>int *px=&amp;y;//Invalid, as px is of integer type and y is of float type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/>
              <a:t>int *ptr=&amp;x;//Valid as both ptr and x are of same types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⮚"/>
            </a:pPr>
            <a:r>
              <a:rPr lang="en-IN" sz="1800" b="1" i="1"/>
              <a:t>Any number of pointers can point to the same address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/>
              <a:t>Example: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/>
              <a:t>int x=12;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n-IN" sz="1800"/>
              <a:t>int *p1=&amp;x,*p2=&amp;x,*p3=&amp;x;// All the three pointers are pointing towards x</a:t>
            </a:r>
            <a:endParaRPr/>
          </a:p>
          <a:p>
            <a:pPr marL="342900" lvl="0" indent="-342900" algn="just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⮚"/>
            </a:pPr>
            <a:r>
              <a:rPr lang="en-IN" sz="1800" b="1" i="1"/>
              <a:t>Memory taken by any kind of pointer(i.e int, float, char, double…) as always equivalent to the memory taken by unsigned integer, as pointer will always store address of a variable( which is always unsigned integer), so the type of pointer will not make any difference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IN" sz="3200"/>
              <a:t>Example-size taken by different type of pointers</a:t>
            </a:r>
            <a:endParaRPr sz="3200"/>
          </a:p>
        </p:txBody>
      </p:sp>
      <p:sp>
        <p:nvSpPr>
          <p:cNvPr id="132" name="Google Shape;132;p9"/>
          <p:cNvSpPr txBox="1">
            <a:spLocks noGrp="1"/>
          </p:cNvSpPr>
          <p:nvPr>
            <p:ph type="body" idx="1"/>
          </p:nvPr>
        </p:nvSpPr>
        <p:spPr>
          <a:xfrm>
            <a:off x="492456" y="1219200"/>
            <a:ext cx="8346743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IN" sz="1600" dirty="0"/>
              <a:t>#include&lt;</a:t>
            </a:r>
            <a:r>
              <a:rPr lang="en-IN" sz="1600" dirty="0" err="1"/>
              <a:t>stdio.h</a:t>
            </a:r>
            <a:r>
              <a:rPr lang="en-IN" sz="1600" dirty="0"/>
              <a:t>&gt;</a:t>
            </a:r>
            <a:endParaRPr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IN" sz="1600" dirty="0" err="1"/>
              <a:t>int</a:t>
            </a:r>
            <a:r>
              <a:rPr lang="en-IN" sz="1600" dirty="0"/>
              <a:t> main()</a:t>
            </a:r>
            <a:endParaRPr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IN" sz="1600" dirty="0"/>
              <a:t>{</a:t>
            </a:r>
            <a:endParaRPr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IN" sz="1600" dirty="0"/>
              <a:t>	</a:t>
            </a:r>
            <a:r>
              <a:rPr lang="en-IN" sz="1600" dirty="0" err="1"/>
              <a:t>int</a:t>
            </a:r>
            <a:r>
              <a:rPr lang="en-IN" sz="1600" dirty="0"/>
              <a:t> *</a:t>
            </a:r>
            <a:r>
              <a:rPr lang="en-IN" sz="1600" dirty="0" err="1"/>
              <a:t>pnum</a:t>
            </a:r>
            <a:r>
              <a:rPr lang="en-IN" sz="1600" dirty="0"/>
              <a:t>;</a:t>
            </a:r>
            <a:endParaRPr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IN" sz="1600" dirty="0"/>
              <a:t>	char *</a:t>
            </a:r>
            <a:r>
              <a:rPr lang="en-IN" sz="1600" dirty="0" err="1"/>
              <a:t>pch</a:t>
            </a:r>
            <a:r>
              <a:rPr lang="en-IN" sz="1600" dirty="0"/>
              <a:t>;</a:t>
            </a:r>
            <a:endParaRPr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IN" sz="1600" dirty="0"/>
              <a:t>	float *</a:t>
            </a:r>
            <a:r>
              <a:rPr lang="en-IN" sz="1600" dirty="0" err="1"/>
              <a:t>pfnum</a:t>
            </a:r>
            <a:r>
              <a:rPr lang="en-IN" sz="1600" dirty="0"/>
              <a:t>;</a:t>
            </a:r>
            <a:endParaRPr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IN" sz="1600" dirty="0"/>
              <a:t>	double *</a:t>
            </a:r>
            <a:r>
              <a:rPr lang="en-IN" sz="1600" dirty="0" err="1"/>
              <a:t>pdnum</a:t>
            </a:r>
            <a:r>
              <a:rPr lang="en-IN" sz="1600" dirty="0"/>
              <a:t>;</a:t>
            </a:r>
            <a:endParaRPr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IN" sz="1600" dirty="0"/>
              <a:t>	long *</a:t>
            </a:r>
            <a:r>
              <a:rPr lang="en-IN" sz="1600" dirty="0" err="1"/>
              <a:t>plnum</a:t>
            </a:r>
            <a:r>
              <a:rPr lang="en-IN" sz="1600" dirty="0"/>
              <a:t>;</a:t>
            </a:r>
            <a:endParaRPr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IN" sz="1600" dirty="0"/>
              <a:t>	</a:t>
            </a:r>
            <a:r>
              <a:rPr lang="en-IN" sz="1600" dirty="0" err="1"/>
              <a:t>printf</a:t>
            </a:r>
            <a:r>
              <a:rPr lang="en-IN" sz="1600" dirty="0"/>
              <a:t>("\n Size of integer pointer=%</a:t>
            </a:r>
            <a:r>
              <a:rPr lang="en-IN" sz="1600" dirty="0" err="1"/>
              <a:t>d",sizeof</a:t>
            </a:r>
            <a:r>
              <a:rPr lang="en-IN" sz="1600" dirty="0"/>
              <a:t>(</a:t>
            </a:r>
            <a:r>
              <a:rPr lang="en-IN" sz="1600" dirty="0" err="1"/>
              <a:t>pnum</a:t>
            </a:r>
            <a:r>
              <a:rPr lang="en-IN" sz="1600" dirty="0"/>
              <a:t>));</a:t>
            </a:r>
            <a:endParaRPr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IN" sz="1600" dirty="0"/>
              <a:t>	</a:t>
            </a:r>
            <a:r>
              <a:rPr lang="en-IN" sz="1600" dirty="0" err="1"/>
              <a:t>printf</a:t>
            </a:r>
            <a:r>
              <a:rPr lang="en-IN" sz="1600" dirty="0"/>
              <a:t>("\n Size of character pointer=%</a:t>
            </a:r>
            <a:r>
              <a:rPr lang="en-IN" sz="1600" dirty="0" err="1"/>
              <a:t>d",sizeof</a:t>
            </a:r>
            <a:r>
              <a:rPr lang="en-IN" sz="1600" dirty="0"/>
              <a:t>(</a:t>
            </a:r>
            <a:r>
              <a:rPr lang="en-IN" sz="1600" dirty="0" err="1"/>
              <a:t>pch</a:t>
            </a:r>
            <a:r>
              <a:rPr lang="en-IN" sz="1600" dirty="0"/>
              <a:t>));</a:t>
            </a:r>
            <a:endParaRPr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IN" sz="1600" dirty="0"/>
              <a:t>	</a:t>
            </a:r>
            <a:r>
              <a:rPr lang="en-IN" sz="1600" dirty="0" err="1"/>
              <a:t>printf</a:t>
            </a:r>
            <a:r>
              <a:rPr lang="en-IN" sz="1600" dirty="0"/>
              <a:t>("\n Size of float pointer=%</a:t>
            </a:r>
            <a:r>
              <a:rPr lang="en-IN" sz="1600" dirty="0" err="1"/>
              <a:t>d",sizeof</a:t>
            </a:r>
            <a:r>
              <a:rPr lang="en-IN" sz="1600" dirty="0"/>
              <a:t>(</a:t>
            </a:r>
            <a:r>
              <a:rPr lang="en-IN" sz="1600" dirty="0" err="1"/>
              <a:t>pfnum</a:t>
            </a:r>
            <a:r>
              <a:rPr lang="en-IN" sz="1600" dirty="0"/>
              <a:t>));</a:t>
            </a:r>
            <a:endParaRPr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IN" sz="1600" dirty="0"/>
              <a:t>	</a:t>
            </a:r>
            <a:r>
              <a:rPr lang="en-IN" sz="1600" dirty="0" err="1"/>
              <a:t>printf</a:t>
            </a:r>
            <a:r>
              <a:rPr lang="en-IN" sz="1600" dirty="0"/>
              <a:t>("\n Size of double pointer=%</a:t>
            </a:r>
            <a:r>
              <a:rPr lang="en-IN" sz="1600" dirty="0" err="1"/>
              <a:t>d",sizeof</a:t>
            </a:r>
            <a:r>
              <a:rPr lang="en-IN" sz="1600" dirty="0"/>
              <a:t>(</a:t>
            </a:r>
            <a:r>
              <a:rPr lang="en-IN" sz="1600" dirty="0" err="1"/>
              <a:t>pdnum</a:t>
            </a:r>
            <a:r>
              <a:rPr lang="en-IN" sz="1600" dirty="0"/>
              <a:t>));</a:t>
            </a:r>
            <a:endParaRPr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IN" sz="1600" dirty="0"/>
              <a:t>	</a:t>
            </a:r>
            <a:r>
              <a:rPr lang="en-IN" sz="1600" dirty="0" err="1"/>
              <a:t>printf</a:t>
            </a:r>
            <a:r>
              <a:rPr lang="en-IN" sz="1600" dirty="0"/>
              <a:t>("\n Size of long pointer=%</a:t>
            </a:r>
            <a:r>
              <a:rPr lang="en-IN" sz="1600" dirty="0" err="1"/>
              <a:t>d",sizeof</a:t>
            </a:r>
            <a:r>
              <a:rPr lang="en-IN" sz="1600" dirty="0"/>
              <a:t>(</a:t>
            </a:r>
            <a:r>
              <a:rPr lang="en-IN" sz="1600" dirty="0" err="1"/>
              <a:t>plnum</a:t>
            </a:r>
            <a:r>
              <a:rPr lang="en-IN" sz="1600" dirty="0"/>
              <a:t>));</a:t>
            </a:r>
            <a:endParaRPr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IN" sz="1600" dirty="0"/>
              <a:t>	return 0;</a:t>
            </a:r>
            <a:endParaRPr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IN" sz="1600" dirty="0"/>
              <a:t>}</a:t>
            </a:r>
            <a:endParaRPr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rPr lang="en-IN" sz="1600" dirty="0"/>
              <a:t>//All will give the same answer(equivalent to size taken by unsigned integer for a particular compiler)</a:t>
            </a:r>
            <a:endParaRPr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pu theme final with copyright">
  <a:themeElements>
    <a:clrScheme name="Custom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009DD9"/>
      </a:accent4>
      <a:accent5>
        <a:srgbClr val="009DD9"/>
      </a:accent5>
      <a:accent6>
        <a:srgbClr val="009DD9"/>
      </a:accent6>
      <a:hlink>
        <a:srgbClr val="009DD9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4504</TotalTime>
  <Words>1155</Words>
  <Application>Microsoft Office PowerPoint</Application>
  <PresentationFormat>On-screen Show (4:3)</PresentationFormat>
  <Paragraphs>328</Paragraphs>
  <Slides>32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Calibri</vt:lpstr>
      <vt:lpstr>Droid Sans Mono</vt:lpstr>
      <vt:lpstr>Courier New</vt:lpstr>
      <vt:lpstr>Noto Sans Symbols</vt:lpstr>
      <vt:lpstr>Arial Black</vt:lpstr>
      <vt:lpstr>Arial Rounded</vt:lpstr>
      <vt:lpstr>Questrial</vt:lpstr>
      <vt:lpstr>Lpu theme final with copyright</vt:lpstr>
      <vt:lpstr>CSE101-Lec# 18,19</vt:lpstr>
      <vt:lpstr>Introduction-Pointer declaration and Initialization </vt:lpstr>
      <vt:lpstr>Understanding pointers</vt:lpstr>
      <vt:lpstr>Pointer Operators</vt:lpstr>
      <vt:lpstr>Pointer Operators</vt:lpstr>
      <vt:lpstr>Example Code</vt:lpstr>
      <vt:lpstr>Output </vt:lpstr>
      <vt:lpstr>Key points related to pointers</vt:lpstr>
      <vt:lpstr>Example-size taken by different type of pointers</vt:lpstr>
      <vt:lpstr>Program example-Finding area of circle using pointers</vt:lpstr>
      <vt:lpstr>Program example-Factorial of a number using pointer</vt:lpstr>
      <vt:lpstr>Program example-Reverse of a number using pointers</vt:lpstr>
      <vt:lpstr>Types of pointers</vt:lpstr>
      <vt:lpstr>Null pointer</vt:lpstr>
      <vt:lpstr>Example</vt:lpstr>
      <vt:lpstr>Wild pointer</vt:lpstr>
      <vt:lpstr>Example</vt:lpstr>
      <vt:lpstr>Void pointer</vt:lpstr>
      <vt:lpstr>Slide 19</vt:lpstr>
      <vt:lpstr>Example</vt:lpstr>
      <vt:lpstr>Constant Pointers</vt:lpstr>
      <vt:lpstr>Constant Pointer</vt:lpstr>
      <vt:lpstr>Example</vt:lpstr>
      <vt:lpstr>Dangling pointer</vt:lpstr>
      <vt:lpstr>Dangling pointer-Example 1[Compile time case] When local variable goes out of scope</vt:lpstr>
      <vt:lpstr>Dangling pointer-Example 2[Runtime/or Dynamic memory allocation  case] When free() function is called</vt:lpstr>
      <vt:lpstr>Example-1-Passing pointer to a function(or call by reference)</vt:lpstr>
      <vt:lpstr>Example-2-Passing pointer to a function(or call by reference)</vt:lpstr>
      <vt:lpstr>Choose the best Answer</vt:lpstr>
      <vt:lpstr>MCQ</vt:lpstr>
      <vt:lpstr>MCQ</vt:lpstr>
      <vt:lpstr>MCQ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CSE101-Lec# 18,19</dc:title>
  <dc:creator>sanjeev</dc:creator>
  <cp:lastModifiedBy>10</cp:lastModifiedBy>
  <cp:revision>5</cp:revision>
  <dcterms:created xsi:type="dcterms:W3CDTF">2014-05-23T07:45:38Z</dcterms:created>
  <dcterms:modified xsi:type="dcterms:W3CDTF">2020-12-10T07:27:58Z</dcterms:modified>
</cp:coreProperties>
</file>